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463" r:id="rId3"/>
    <p:sldId id="526" r:id="rId4"/>
    <p:sldId id="529" r:id="rId5"/>
    <p:sldId id="532" r:id="rId6"/>
    <p:sldId id="533" r:id="rId7"/>
    <p:sldId id="531" r:id="rId8"/>
    <p:sldId id="508" r:id="rId9"/>
    <p:sldId id="509" r:id="rId10"/>
    <p:sldId id="528" r:id="rId11"/>
    <p:sldId id="534" r:id="rId12"/>
    <p:sldId id="535" r:id="rId13"/>
    <p:sldId id="536" r:id="rId14"/>
    <p:sldId id="537" r:id="rId15"/>
    <p:sldId id="516" r:id="rId16"/>
    <p:sldId id="517" r:id="rId17"/>
    <p:sldId id="538" r:id="rId18"/>
    <p:sldId id="518" r:id="rId19"/>
    <p:sldId id="519" r:id="rId20"/>
    <p:sldId id="520" r:id="rId21"/>
    <p:sldId id="539" r:id="rId22"/>
    <p:sldId id="540" r:id="rId23"/>
    <p:sldId id="541" r:id="rId24"/>
    <p:sldId id="542" r:id="rId25"/>
    <p:sldId id="477" r:id="rId26"/>
    <p:sldId id="399" r:id="rId27"/>
    <p:sldId id="409" r:id="rId28"/>
    <p:sldId id="481" r:id="rId29"/>
    <p:sldId id="482" r:id="rId30"/>
    <p:sldId id="50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284"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22D637-C006-42E6-A174-C6026AE378E9}" type="datetimeFigureOut">
              <a:rPr lang="en-US" smtClean="0"/>
              <a:t>10/24/2024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901250-761B-44F6-8368-AF30FD50D892}" type="slidenum">
              <a:rPr lang="en-US" smtClean="0"/>
              <a:t>‹#›</a:t>
            </a:fld>
            <a:endParaRPr lang="en-US"/>
          </a:p>
        </p:txBody>
      </p:sp>
    </p:spTree>
    <p:extLst>
      <p:ext uri="{BB962C8B-B14F-4D97-AF65-F5344CB8AC3E}">
        <p14:creationId xmlns:p14="http://schemas.microsoft.com/office/powerpoint/2010/main" val="2515092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6395E-E079-DACB-6D25-57F51D4C98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11E57C-29F5-F905-5B42-98C60F0F82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F71E9-5DA9-7716-49A2-F07114C2248C}"/>
              </a:ext>
            </a:extLst>
          </p:cNvPr>
          <p:cNvSpPr>
            <a:spLocks noGrp="1"/>
          </p:cNvSpPr>
          <p:nvPr>
            <p:ph type="dt" sz="half" idx="10"/>
          </p:nvPr>
        </p:nvSpPr>
        <p:spPr/>
        <p:txBody>
          <a:bodyPr/>
          <a:lstStyle/>
          <a:p>
            <a:fld id="{A07C0A8A-41AC-4DAE-9E4E-FDD64E7E0D14}" type="datetimeFigureOut">
              <a:rPr lang="en-US" smtClean="0"/>
              <a:t>10/24/2024</a:t>
            </a:fld>
            <a:endParaRPr lang="en-US"/>
          </a:p>
        </p:txBody>
      </p:sp>
      <p:sp>
        <p:nvSpPr>
          <p:cNvPr id="5" name="Footer Placeholder 4">
            <a:extLst>
              <a:ext uri="{FF2B5EF4-FFF2-40B4-BE49-F238E27FC236}">
                <a16:creationId xmlns:a16="http://schemas.microsoft.com/office/drawing/2014/main" id="{0E18502B-4907-75FF-A9BB-80D9AAFE72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271CF6-B4C0-BF2D-11DE-E0BEA28BC5A0}"/>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410285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46F19-9775-741C-EC49-DCCF3BD2C4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8F0242-646E-6F4E-4E1B-AC31A2A15A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95D07D-9B81-ABE3-7185-B4C08B8F46C9}"/>
              </a:ext>
            </a:extLst>
          </p:cNvPr>
          <p:cNvSpPr>
            <a:spLocks noGrp="1"/>
          </p:cNvSpPr>
          <p:nvPr>
            <p:ph type="dt" sz="half" idx="10"/>
          </p:nvPr>
        </p:nvSpPr>
        <p:spPr/>
        <p:txBody>
          <a:bodyPr/>
          <a:lstStyle/>
          <a:p>
            <a:fld id="{A07C0A8A-41AC-4DAE-9E4E-FDD64E7E0D14}" type="datetimeFigureOut">
              <a:rPr lang="en-US" smtClean="0"/>
              <a:t>10/24/2024</a:t>
            </a:fld>
            <a:endParaRPr lang="en-US"/>
          </a:p>
        </p:txBody>
      </p:sp>
      <p:sp>
        <p:nvSpPr>
          <p:cNvPr id="5" name="Footer Placeholder 4">
            <a:extLst>
              <a:ext uri="{FF2B5EF4-FFF2-40B4-BE49-F238E27FC236}">
                <a16:creationId xmlns:a16="http://schemas.microsoft.com/office/drawing/2014/main" id="{066A1A36-FE5F-FA2B-E9EB-26D3D7CB15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A02252-D52F-CD5B-E286-2EBB19BBECD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763561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0644E3-D095-45E8-8EA0-E2AFF3A4DA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36AE5F-5955-AAB2-4652-F50EBBA57F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1DC67C-13F0-0123-EE54-C39B5162E443}"/>
              </a:ext>
            </a:extLst>
          </p:cNvPr>
          <p:cNvSpPr>
            <a:spLocks noGrp="1"/>
          </p:cNvSpPr>
          <p:nvPr>
            <p:ph type="dt" sz="half" idx="10"/>
          </p:nvPr>
        </p:nvSpPr>
        <p:spPr/>
        <p:txBody>
          <a:bodyPr/>
          <a:lstStyle/>
          <a:p>
            <a:fld id="{A07C0A8A-41AC-4DAE-9E4E-FDD64E7E0D14}" type="datetimeFigureOut">
              <a:rPr lang="en-US" smtClean="0"/>
              <a:t>10/24/2024</a:t>
            </a:fld>
            <a:endParaRPr lang="en-US"/>
          </a:p>
        </p:txBody>
      </p:sp>
      <p:sp>
        <p:nvSpPr>
          <p:cNvPr id="5" name="Footer Placeholder 4">
            <a:extLst>
              <a:ext uri="{FF2B5EF4-FFF2-40B4-BE49-F238E27FC236}">
                <a16:creationId xmlns:a16="http://schemas.microsoft.com/office/drawing/2014/main" id="{27D9E99A-F71D-6B91-D588-F6996A617D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73557B-A0F3-3845-E09A-48858AAB998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94514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230258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889E8-FCB4-9DA9-0A7D-8655E39CBF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D7BFB0-8F07-3C1B-C37E-6D7CB0A185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612626-62C0-F477-6CCC-65005110E278}"/>
              </a:ext>
            </a:extLst>
          </p:cNvPr>
          <p:cNvSpPr>
            <a:spLocks noGrp="1"/>
          </p:cNvSpPr>
          <p:nvPr>
            <p:ph type="dt" sz="half" idx="10"/>
          </p:nvPr>
        </p:nvSpPr>
        <p:spPr/>
        <p:txBody>
          <a:bodyPr/>
          <a:lstStyle/>
          <a:p>
            <a:fld id="{A07C0A8A-41AC-4DAE-9E4E-FDD64E7E0D14}" type="datetimeFigureOut">
              <a:rPr lang="en-US" smtClean="0"/>
              <a:t>10/24/2024</a:t>
            </a:fld>
            <a:endParaRPr lang="en-US"/>
          </a:p>
        </p:txBody>
      </p:sp>
      <p:sp>
        <p:nvSpPr>
          <p:cNvPr id="5" name="Footer Placeholder 4">
            <a:extLst>
              <a:ext uri="{FF2B5EF4-FFF2-40B4-BE49-F238E27FC236}">
                <a16:creationId xmlns:a16="http://schemas.microsoft.com/office/drawing/2014/main" id="{73E81A14-A92C-660C-BFF1-2256458CE6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AFDDE6-514B-C120-9491-856D93CD7E4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249925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7DE49-66CB-31F1-9FB1-26059AA7D3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883F89-DD41-2E22-51DF-3F664083C9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A42583-9B81-8E22-40D8-D858C6B2C5C6}"/>
              </a:ext>
            </a:extLst>
          </p:cNvPr>
          <p:cNvSpPr>
            <a:spLocks noGrp="1"/>
          </p:cNvSpPr>
          <p:nvPr>
            <p:ph type="dt" sz="half" idx="10"/>
          </p:nvPr>
        </p:nvSpPr>
        <p:spPr/>
        <p:txBody>
          <a:bodyPr/>
          <a:lstStyle/>
          <a:p>
            <a:fld id="{A07C0A8A-41AC-4DAE-9E4E-FDD64E7E0D14}" type="datetimeFigureOut">
              <a:rPr lang="en-US" smtClean="0"/>
              <a:t>10/24/2024</a:t>
            </a:fld>
            <a:endParaRPr lang="en-US"/>
          </a:p>
        </p:txBody>
      </p:sp>
      <p:sp>
        <p:nvSpPr>
          <p:cNvPr id="5" name="Footer Placeholder 4">
            <a:extLst>
              <a:ext uri="{FF2B5EF4-FFF2-40B4-BE49-F238E27FC236}">
                <a16:creationId xmlns:a16="http://schemas.microsoft.com/office/drawing/2014/main" id="{6A9E60ED-6415-E3A1-C265-30E2362C39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046095-DBBF-DE47-6DE3-AC6B04F450F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426469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F89F-1659-6ADC-5C23-CA6D6DC1D1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97093D-9C34-89BA-4CAE-C09D987F01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E4605B-DED1-0FE9-A171-7732D075D6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056C3D-7BEB-7411-21D9-DA641225474C}"/>
              </a:ext>
            </a:extLst>
          </p:cNvPr>
          <p:cNvSpPr>
            <a:spLocks noGrp="1"/>
          </p:cNvSpPr>
          <p:nvPr>
            <p:ph type="dt" sz="half" idx="10"/>
          </p:nvPr>
        </p:nvSpPr>
        <p:spPr/>
        <p:txBody>
          <a:bodyPr/>
          <a:lstStyle/>
          <a:p>
            <a:fld id="{A07C0A8A-41AC-4DAE-9E4E-FDD64E7E0D14}" type="datetimeFigureOut">
              <a:rPr lang="en-US" smtClean="0"/>
              <a:t>10/24/2024</a:t>
            </a:fld>
            <a:endParaRPr lang="en-US"/>
          </a:p>
        </p:txBody>
      </p:sp>
      <p:sp>
        <p:nvSpPr>
          <p:cNvPr id="6" name="Footer Placeholder 5">
            <a:extLst>
              <a:ext uri="{FF2B5EF4-FFF2-40B4-BE49-F238E27FC236}">
                <a16:creationId xmlns:a16="http://schemas.microsoft.com/office/drawing/2014/main" id="{E2E14848-119F-0F22-5E3E-EF27FC13B6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3F5BDF-DA69-6CA4-0E68-1D9BD9F2159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333675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D7A2-D118-7739-D659-DFF55A9486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897781-3927-4358-341E-FBC58DA9BD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66BBA0-9B8D-A118-6CB6-3A58186FFA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D9F280-F299-00B9-8708-87B5B5566F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469B73-0A37-32C7-7EFE-CA944A25FA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722BFB-5D16-D151-CDC9-0503AD186C75}"/>
              </a:ext>
            </a:extLst>
          </p:cNvPr>
          <p:cNvSpPr>
            <a:spLocks noGrp="1"/>
          </p:cNvSpPr>
          <p:nvPr>
            <p:ph type="dt" sz="half" idx="10"/>
          </p:nvPr>
        </p:nvSpPr>
        <p:spPr/>
        <p:txBody>
          <a:bodyPr/>
          <a:lstStyle/>
          <a:p>
            <a:fld id="{A07C0A8A-41AC-4DAE-9E4E-FDD64E7E0D14}" type="datetimeFigureOut">
              <a:rPr lang="en-US" smtClean="0"/>
              <a:t>10/24/2024</a:t>
            </a:fld>
            <a:endParaRPr lang="en-US"/>
          </a:p>
        </p:txBody>
      </p:sp>
      <p:sp>
        <p:nvSpPr>
          <p:cNvPr id="8" name="Footer Placeholder 7">
            <a:extLst>
              <a:ext uri="{FF2B5EF4-FFF2-40B4-BE49-F238E27FC236}">
                <a16:creationId xmlns:a16="http://schemas.microsoft.com/office/drawing/2014/main" id="{D787A83C-873D-2132-A807-823449AC61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039121-25AA-5210-271C-D81FADD017C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06212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B2B7-ADD3-F38E-0BC4-21ED3359EB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3E4067-9BC8-6E83-5B87-013F4232E9F3}"/>
              </a:ext>
            </a:extLst>
          </p:cNvPr>
          <p:cNvSpPr>
            <a:spLocks noGrp="1"/>
          </p:cNvSpPr>
          <p:nvPr>
            <p:ph type="dt" sz="half" idx="10"/>
          </p:nvPr>
        </p:nvSpPr>
        <p:spPr/>
        <p:txBody>
          <a:bodyPr/>
          <a:lstStyle/>
          <a:p>
            <a:fld id="{A07C0A8A-41AC-4DAE-9E4E-FDD64E7E0D14}" type="datetimeFigureOut">
              <a:rPr lang="en-US" smtClean="0"/>
              <a:t>10/24/2024</a:t>
            </a:fld>
            <a:endParaRPr lang="en-US"/>
          </a:p>
        </p:txBody>
      </p:sp>
      <p:sp>
        <p:nvSpPr>
          <p:cNvPr id="4" name="Footer Placeholder 3">
            <a:extLst>
              <a:ext uri="{FF2B5EF4-FFF2-40B4-BE49-F238E27FC236}">
                <a16:creationId xmlns:a16="http://schemas.microsoft.com/office/drawing/2014/main" id="{FDD0997B-C324-3856-6EA1-C25D9F703E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1111C-142F-7C72-5849-8AA401A2FD5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90340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1EDFE2-60CD-B3B1-B4B2-42D1FDA3C74E}"/>
              </a:ext>
            </a:extLst>
          </p:cNvPr>
          <p:cNvSpPr>
            <a:spLocks noGrp="1"/>
          </p:cNvSpPr>
          <p:nvPr>
            <p:ph type="dt" sz="half" idx="10"/>
          </p:nvPr>
        </p:nvSpPr>
        <p:spPr/>
        <p:txBody>
          <a:bodyPr/>
          <a:lstStyle/>
          <a:p>
            <a:fld id="{A07C0A8A-41AC-4DAE-9E4E-FDD64E7E0D14}" type="datetimeFigureOut">
              <a:rPr lang="en-US" smtClean="0"/>
              <a:t>10/24/2024</a:t>
            </a:fld>
            <a:endParaRPr lang="en-US"/>
          </a:p>
        </p:txBody>
      </p:sp>
      <p:sp>
        <p:nvSpPr>
          <p:cNvPr id="3" name="Footer Placeholder 2">
            <a:extLst>
              <a:ext uri="{FF2B5EF4-FFF2-40B4-BE49-F238E27FC236}">
                <a16:creationId xmlns:a16="http://schemas.microsoft.com/office/drawing/2014/main" id="{D2B317B3-B0F4-473A-0AF2-297BAD47F4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8378CF-1FF8-0175-AB59-DDDB669A221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41597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E2DA-CD90-4D21-CECB-9C6D5B8F30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BE4B0E-7D6B-BC5C-4F21-A013E8D541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E58BE8-98A4-EBA6-E87B-9A490FF099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67C946-03D1-3B40-1975-BBBCCB6D7E10}"/>
              </a:ext>
            </a:extLst>
          </p:cNvPr>
          <p:cNvSpPr>
            <a:spLocks noGrp="1"/>
          </p:cNvSpPr>
          <p:nvPr>
            <p:ph type="dt" sz="half" idx="10"/>
          </p:nvPr>
        </p:nvSpPr>
        <p:spPr/>
        <p:txBody>
          <a:bodyPr/>
          <a:lstStyle/>
          <a:p>
            <a:fld id="{A07C0A8A-41AC-4DAE-9E4E-FDD64E7E0D14}" type="datetimeFigureOut">
              <a:rPr lang="en-US" smtClean="0"/>
              <a:t>10/24/2024</a:t>
            </a:fld>
            <a:endParaRPr lang="en-US"/>
          </a:p>
        </p:txBody>
      </p:sp>
      <p:sp>
        <p:nvSpPr>
          <p:cNvPr id="6" name="Footer Placeholder 5">
            <a:extLst>
              <a:ext uri="{FF2B5EF4-FFF2-40B4-BE49-F238E27FC236}">
                <a16:creationId xmlns:a16="http://schemas.microsoft.com/office/drawing/2014/main" id="{E5377332-801A-85BB-0C55-AA0F32C509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5D4EAC-E46E-EE20-FB5B-CA709ED0F4F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779853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2EC4-5BAC-99BD-A525-A130C8B42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EF67D5-1C5D-9DCF-4AE1-082A7C5198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DD2C99-36B1-C8B8-21D0-3540E714E5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5886B7-56B2-05F6-417C-4429B1615BC7}"/>
              </a:ext>
            </a:extLst>
          </p:cNvPr>
          <p:cNvSpPr>
            <a:spLocks noGrp="1"/>
          </p:cNvSpPr>
          <p:nvPr>
            <p:ph type="dt" sz="half" idx="10"/>
          </p:nvPr>
        </p:nvSpPr>
        <p:spPr/>
        <p:txBody>
          <a:bodyPr/>
          <a:lstStyle/>
          <a:p>
            <a:fld id="{A07C0A8A-41AC-4DAE-9E4E-FDD64E7E0D14}" type="datetimeFigureOut">
              <a:rPr lang="en-US" smtClean="0"/>
              <a:t>10/24/2024</a:t>
            </a:fld>
            <a:endParaRPr lang="en-US"/>
          </a:p>
        </p:txBody>
      </p:sp>
      <p:sp>
        <p:nvSpPr>
          <p:cNvPr id="6" name="Footer Placeholder 5">
            <a:extLst>
              <a:ext uri="{FF2B5EF4-FFF2-40B4-BE49-F238E27FC236}">
                <a16:creationId xmlns:a16="http://schemas.microsoft.com/office/drawing/2014/main" id="{BE26761A-6FDB-FF76-70E2-C4AE1D0B77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53415-C75E-0F45-3E41-EDDDC147856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32502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6E32D0-F8E7-6CFB-FABB-8CC60C4794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799FAE-B5CA-E0E4-F007-632D8D52C4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A84C42-F4BB-671F-8EC9-FE1A75D3E2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7C0A8A-41AC-4DAE-9E4E-FDD64E7E0D14}" type="datetimeFigureOut">
              <a:rPr lang="en-US" smtClean="0"/>
              <a:t>10/24/2024</a:t>
            </a:fld>
            <a:endParaRPr lang="en-US"/>
          </a:p>
        </p:txBody>
      </p:sp>
      <p:sp>
        <p:nvSpPr>
          <p:cNvPr id="5" name="Footer Placeholder 4">
            <a:extLst>
              <a:ext uri="{FF2B5EF4-FFF2-40B4-BE49-F238E27FC236}">
                <a16:creationId xmlns:a16="http://schemas.microsoft.com/office/drawing/2014/main" id="{7A4E3665-1FF2-646B-F7DC-DBF5D58224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627846-5AAA-0208-57FF-05A7D36F6E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859B9F-1392-4886-95E1-6327877061A5}" type="slidenum">
              <a:rPr lang="en-US" smtClean="0"/>
              <a:t>‹#›</a:t>
            </a:fld>
            <a:endParaRPr lang="en-US"/>
          </a:p>
        </p:txBody>
      </p:sp>
    </p:spTree>
    <p:extLst>
      <p:ext uri="{BB962C8B-B14F-4D97-AF65-F5344CB8AC3E}">
        <p14:creationId xmlns:p14="http://schemas.microsoft.com/office/powerpoint/2010/main" val="862183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www.sap.com/documents/2018/02/f0148939-f27c-0010-82c7-eda71af511fa.html"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Nvidia_Ui5_Fiori_Feb1/blob/master/Day%2012/GetEntitySet.txt" TargetMode="Externa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hyperlink" Target="https://github.com/soyuztechnologies/Nvidia_Ui5_Fiori_Feb1/blob/master/Day%2012/GETEntity%20(Single%20Record)%20Method.txt"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www.postman.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0.jpeg"/><Relationship Id="rId7" Type="http://schemas.openxmlformats.org/officeDocument/2006/relationships/image" Target="../media/image44.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43.tiff"/><Relationship Id="rId5" Type="http://schemas.openxmlformats.org/officeDocument/2006/relationships/image" Target="../media/image42.tiff"/><Relationship Id="rId10" Type="http://schemas.openxmlformats.org/officeDocument/2006/relationships/image" Target="../media/image2.png"/><Relationship Id="rId4" Type="http://schemas.openxmlformats.org/officeDocument/2006/relationships/image" Target="../media/image41.tiff"/><Relationship Id="rId9" Type="http://schemas.openxmlformats.org/officeDocument/2006/relationships/hyperlink" Target="https://anubhavtrainings.com/"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46.jpg"/><Relationship Id="rId7" Type="http://schemas.openxmlformats.org/officeDocument/2006/relationships/image" Target="../media/image4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4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9.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odata.org/" TargetMode="External"/><Relationship Id="rId7" Type="http://schemas.openxmlformats.org/officeDocument/2006/relationships/hyperlink" Target="https://chrome.google.com/webstore/detail/xml-tree/gbammbheopgpmaagmckhpjbfgdfkpadb"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chrome.google.com/webstore/detail/jsonview/chklaanhfefbnpoihckbnefhakgolnmc" TargetMode="External"/><Relationship Id="rId5" Type="http://schemas.openxmlformats.org/officeDocument/2006/relationships/hyperlink" Target="https://services.odata.org/V3/Northwind/Northwind.svc/$metadata" TargetMode="External"/><Relationship Id="rId4" Type="http://schemas.openxmlformats.org/officeDocument/2006/relationships/hyperlink" Target="https://services.odata.org/V3/Northwind/Northwind.svc/"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hyperlink" Target="https://services.odata.org/V2/Northwind/Northwind.svc/Customers?$format=json&amp;$filter=CustomerID%20eq%20'ANATR'&amp;$expand=Orders,CustomerDemographics" TargetMode="External"/><Relationship Id="rId3" Type="http://schemas.openxmlformats.org/officeDocument/2006/relationships/hyperlink" Target="https://services.odata.org/V2/Northwind/Northwind.svc/Customers?$format=json&amp;$top=2" TargetMode="External"/><Relationship Id="rId7" Type="http://schemas.openxmlformats.org/officeDocument/2006/relationships/hyperlink" Target="https://services.odata.org/V2/Northwind/Northwind.svc/Customers?$format=jso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2/Northwind/Northwind.svc/Customers?$format=json&amp;$filter=CustomerID%20eq%20'ANATR'" TargetMode="External"/><Relationship Id="rId5" Type="http://schemas.openxmlformats.org/officeDocument/2006/relationships/hyperlink" Target="https://services.odata.org/V2/Northwind/Northwind.svc/Customers?$format=json&amp;$top=2&amp;$skip=1&amp;$select=CustomerID,CompanyName" TargetMode="External"/><Relationship Id="rId4" Type="http://schemas.openxmlformats.org/officeDocument/2006/relationships/hyperlink" Target="https://services.odata.org/V2/Northwind/Northwind.svc/Customers?$format=json&amp;$top=2&amp;$skip=1"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services.odata.org/V3/Northwind/Northwind.svc/Products/$count" TargetMode="External"/><Relationship Id="rId3" Type="http://schemas.openxmlformats.org/officeDocument/2006/relationships/hyperlink" Target="https://services.odata.org/V3/Northwind/Northwind.svc/Products?$format=json" TargetMode="External"/><Relationship Id="rId7" Type="http://schemas.openxmlformats.org/officeDocument/2006/relationships/hyperlink" Target="https://services.odata.org/V3/Northwind/Northwind.svc/Products?$format=json&amp;$filter=substringof('Cola',ProductName)%20eq%20true"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3/Northwind/Northwind.svc/Products?$format=json&amp;$filter=SupplierID%20eq%203" TargetMode="External"/><Relationship Id="rId5" Type="http://schemas.openxmlformats.org/officeDocument/2006/relationships/hyperlink" Target="https://services.odata.org/V3/Northwind/Northwind.svc/Products?$format=json&amp;$top=3&amp;$skip=10" TargetMode="External"/><Relationship Id="rId10" Type="http://schemas.openxmlformats.org/officeDocument/2006/relationships/hyperlink" Target="https://services.odata.org/V3/Northwind/Northwind.svc/Products(11)?$format=json&amp;$expand=Supplier,Category" TargetMode="External"/><Relationship Id="rId4" Type="http://schemas.openxmlformats.org/officeDocument/2006/relationships/hyperlink" Target="https://services.odata.org/V3/Northwind/Northwind.svc/Products?$format=json&amp;$select=ProductID,SupplierID" TargetMode="External"/><Relationship Id="rId9" Type="http://schemas.openxmlformats.org/officeDocument/2006/relationships/hyperlink" Target="https://services.odata.org/V3/Northwind/Northwind.svc/Products(11)?$format=json"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10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Pros and Cons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089700" cy="4678204"/>
          </a:xfrm>
          <a:prstGeom prst="rect">
            <a:avLst/>
          </a:prstGeom>
          <a:noFill/>
        </p:spPr>
        <p:txBody>
          <a:bodyPr wrap="square" rtlCol="0">
            <a:spAutoFit/>
          </a:bodyPr>
          <a:lstStyle/>
          <a:p>
            <a:r>
              <a:rPr lang="en-US" b="1" u="sng" dirty="0"/>
              <a:t>Central HUB Deployment</a:t>
            </a:r>
          </a:p>
          <a:p>
            <a:r>
              <a:rPr lang="en-US" dirty="0"/>
              <a:t>Cons:</a:t>
            </a:r>
          </a:p>
          <a:p>
            <a:pPr marL="342900" indent="-342900">
              <a:buFontTx/>
              <a:buChar char="-"/>
            </a:pPr>
            <a:r>
              <a:rPr lang="en-US" sz="1800" dirty="0"/>
              <a:t>Manage multiple systems</a:t>
            </a:r>
          </a:p>
          <a:p>
            <a:pPr marL="342900" indent="-342900">
              <a:buFontTx/>
              <a:buChar char="-"/>
            </a:pPr>
            <a:r>
              <a:rPr lang="en-US" sz="1800" dirty="0"/>
              <a:t>Cost is high</a:t>
            </a:r>
          </a:p>
          <a:p>
            <a:pPr marL="342900" indent="-342900">
              <a:buFontTx/>
              <a:buChar char="-"/>
            </a:pPr>
            <a:r>
              <a:rPr lang="en-US" sz="1800" dirty="0"/>
              <a:t>Confusion</a:t>
            </a:r>
          </a:p>
          <a:p>
            <a:pPr marL="342900" indent="-342900">
              <a:buFontTx/>
              <a:buChar char="-"/>
            </a:pPr>
            <a:r>
              <a:rPr lang="en-US" sz="1800" dirty="0"/>
              <a:t>User needs to be duplicated</a:t>
            </a:r>
          </a:p>
          <a:p>
            <a:pPr marL="342900" indent="-342900">
              <a:buFontTx/>
              <a:buChar char="-"/>
            </a:pPr>
            <a:r>
              <a:rPr lang="en-US" sz="1800" dirty="0"/>
              <a:t>OData Metadata is duplicate</a:t>
            </a:r>
          </a:p>
          <a:p>
            <a:r>
              <a:rPr lang="en-US" sz="2800" dirty="0"/>
              <a:t>Pros</a:t>
            </a:r>
          </a:p>
          <a:p>
            <a:pPr marL="457200" indent="-457200">
              <a:buFontTx/>
              <a:buChar char="-"/>
            </a:pPr>
            <a:r>
              <a:rPr lang="en-US" sz="1800" dirty="0"/>
              <a:t>No need to upgrade</a:t>
            </a:r>
          </a:p>
          <a:p>
            <a:pPr marL="457200" indent="-457200">
              <a:buFontTx/>
              <a:buChar char="-"/>
            </a:pPr>
            <a:r>
              <a:rPr lang="en-US" sz="1800" dirty="0"/>
              <a:t>Separation of concerns</a:t>
            </a:r>
          </a:p>
          <a:p>
            <a:pPr marL="457200" indent="-457200">
              <a:buFontTx/>
              <a:buChar char="-"/>
            </a:pPr>
            <a:r>
              <a:rPr lang="en-US" sz="1800" dirty="0"/>
              <a:t>Works like a HUB</a:t>
            </a:r>
          </a:p>
          <a:p>
            <a:endParaRPr lang="en-US" sz="1800" dirty="0"/>
          </a:p>
          <a:p>
            <a:r>
              <a:rPr lang="en-US" dirty="0"/>
              <a:t>Recommendation</a:t>
            </a:r>
          </a:p>
          <a:p>
            <a:r>
              <a:rPr lang="en-US" dirty="0">
                <a:hlinkClick r:id="rId3"/>
              </a:rPr>
              <a:t>https://www.sap.com/documents/2018/02/f0148939-f27c-0010-82c7-eda71af511fa.html</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3846DFDC-21B3-40D3-8D3F-052AF516F962}"/>
              </a:ext>
            </a:extLst>
          </p:cNvPr>
          <p:cNvSpPr txBox="1"/>
          <p:nvPr/>
        </p:nvSpPr>
        <p:spPr>
          <a:xfrm>
            <a:off x="6864067" y="779090"/>
            <a:ext cx="3686175" cy="2862322"/>
          </a:xfrm>
          <a:prstGeom prst="rect">
            <a:avLst/>
          </a:prstGeom>
          <a:noFill/>
        </p:spPr>
        <p:txBody>
          <a:bodyPr wrap="square" rtlCol="0">
            <a:spAutoFit/>
          </a:bodyPr>
          <a:lstStyle/>
          <a:p>
            <a:r>
              <a:rPr lang="en-US" b="1" u="sng" dirty="0"/>
              <a:t>Embedded Deployment </a:t>
            </a:r>
            <a:r>
              <a:rPr lang="en-US" b="1" dirty="0"/>
              <a:t>(recommended)</a:t>
            </a:r>
          </a:p>
          <a:p>
            <a:r>
              <a:rPr lang="en-US" sz="1800" dirty="0"/>
              <a:t>Pros – </a:t>
            </a:r>
          </a:p>
          <a:p>
            <a:pPr marL="285750" indent="-285750">
              <a:buFontTx/>
              <a:buChar char="-"/>
            </a:pPr>
            <a:r>
              <a:rPr lang="en-US" sz="1800" dirty="0"/>
              <a:t>Less Costly</a:t>
            </a:r>
          </a:p>
          <a:p>
            <a:pPr marL="285750" indent="-285750">
              <a:buFontTx/>
              <a:buChar char="-"/>
            </a:pPr>
            <a:r>
              <a:rPr lang="en-US" dirty="0"/>
              <a:t>N</a:t>
            </a:r>
            <a:r>
              <a:rPr lang="en-US" sz="1800" dirty="0"/>
              <a:t>o confusion</a:t>
            </a:r>
          </a:p>
          <a:p>
            <a:pPr marL="285750" indent="-285750">
              <a:buFontTx/>
              <a:buChar char="-"/>
            </a:pPr>
            <a:r>
              <a:rPr lang="en-US" sz="1800" dirty="0"/>
              <a:t>No redundancy</a:t>
            </a:r>
          </a:p>
          <a:p>
            <a:r>
              <a:rPr lang="en-US" sz="1800" dirty="0"/>
              <a:t>Cons – </a:t>
            </a:r>
          </a:p>
          <a:p>
            <a:r>
              <a:rPr lang="en-US" dirty="0"/>
              <a:t>-   </a:t>
            </a:r>
            <a:r>
              <a:rPr lang="en-US" sz="1800" dirty="0"/>
              <a:t>Upgrade </a:t>
            </a:r>
            <a:endParaRPr lang="en-US" dirty="0"/>
          </a:p>
          <a:p>
            <a:r>
              <a:rPr lang="en-US" sz="1800" dirty="0"/>
              <a:t>-  All load on one system</a:t>
            </a:r>
          </a:p>
          <a:p>
            <a:endParaRPr lang="en-US" dirty="0"/>
          </a:p>
        </p:txBody>
      </p:sp>
    </p:spTree>
    <p:extLst>
      <p:ext uri="{BB962C8B-B14F-4D97-AF65-F5344CB8AC3E}">
        <p14:creationId xmlns:p14="http://schemas.microsoft.com/office/powerpoint/2010/main" val="3216427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TCodes and Service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SEGW – SAP Service Gateway Builder</a:t>
            </a:r>
          </a:p>
          <a:p>
            <a:r>
              <a:rPr lang="en-US" dirty="0"/>
              <a:t>/n/IWFND/MAINT_SERVICE – Register the service</a:t>
            </a:r>
          </a:p>
          <a:p>
            <a:r>
              <a:rPr lang="en-US" dirty="0"/>
              <a:t>/n/IWFND/GW_CLIENT – gateway client – test locally</a:t>
            </a:r>
          </a:p>
          <a:p>
            <a:r>
              <a:rPr lang="en-US" dirty="0"/>
              <a:t>/n/IWFND/ERROR_LOG – Check errors, troubleshoot</a:t>
            </a:r>
          </a:p>
          <a:p>
            <a:endParaRPr lang="en-US" dirty="0"/>
          </a:p>
          <a:p>
            <a:r>
              <a:rPr lang="en-US" b="1" dirty="0"/>
              <a:t>EPM</a:t>
            </a:r>
            <a:r>
              <a:rPr lang="en-US" dirty="0"/>
              <a:t> – </a:t>
            </a:r>
            <a:r>
              <a:rPr lang="en-US" b="1" dirty="0"/>
              <a:t>Enterprise procurement model </a:t>
            </a:r>
            <a:r>
              <a:rPr lang="en-US" dirty="0"/>
              <a:t>– Demo data model given by SAP for Training and demonstration.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57E4855C-7FF0-4534-A14F-C92309B8402C}"/>
              </a:ext>
            </a:extLst>
          </p:cNvPr>
          <p:cNvSpPr/>
          <p:nvPr/>
        </p:nvSpPr>
        <p:spPr>
          <a:xfrm>
            <a:off x="4380487" y="3213848"/>
            <a:ext cx="2664296" cy="1944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ITeIO</a:t>
            </a:r>
          </a:p>
        </p:txBody>
      </p:sp>
      <p:sp>
        <p:nvSpPr>
          <p:cNvPr id="7" name="Rectangle: Rounded Corners 6">
            <a:extLst>
              <a:ext uri="{FF2B5EF4-FFF2-40B4-BE49-F238E27FC236}">
                <a16:creationId xmlns:a16="http://schemas.microsoft.com/office/drawing/2014/main" id="{B7752134-2440-4D73-B5CE-4678ED604FF6}"/>
              </a:ext>
            </a:extLst>
          </p:cNvPr>
          <p:cNvSpPr/>
          <p:nvPr/>
        </p:nvSpPr>
        <p:spPr>
          <a:xfrm>
            <a:off x="371364" y="3798331"/>
            <a:ext cx="196104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a:t>
            </a:r>
          </a:p>
        </p:txBody>
      </p:sp>
      <p:sp>
        <p:nvSpPr>
          <p:cNvPr id="9" name="Rectangle: Rounded Corners 8">
            <a:extLst>
              <a:ext uri="{FF2B5EF4-FFF2-40B4-BE49-F238E27FC236}">
                <a16:creationId xmlns:a16="http://schemas.microsoft.com/office/drawing/2014/main" id="{F2D45410-FAB9-4BF1-9B11-CA5970901D42}"/>
              </a:ext>
            </a:extLst>
          </p:cNvPr>
          <p:cNvSpPr/>
          <p:nvPr/>
        </p:nvSpPr>
        <p:spPr>
          <a:xfrm>
            <a:off x="9616009" y="3897682"/>
            <a:ext cx="196104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Suppliers</a:t>
            </a:r>
          </a:p>
        </p:txBody>
      </p:sp>
      <p:cxnSp>
        <p:nvCxnSpPr>
          <p:cNvPr id="10" name="Straight Arrow Connector 9">
            <a:extLst>
              <a:ext uri="{FF2B5EF4-FFF2-40B4-BE49-F238E27FC236}">
                <a16:creationId xmlns:a16="http://schemas.microsoft.com/office/drawing/2014/main" id="{B4A0CD93-F909-449E-B137-349C152C2D13}"/>
              </a:ext>
            </a:extLst>
          </p:cNvPr>
          <p:cNvCxnSpPr>
            <a:cxnSpLocks/>
          </p:cNvCxnSpPr>
          <p:nvPr/>
        </p:nvCxnSpPr>
        <p:spPr>
          <a:xfrm>
            <a:off x="2332406" y="3897682"/>
            <a:ext cx="20354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4709A17-A254-47B6-A677-DD190E3A0E3C}"/>
              </a:ext>
            </a:extLst>
          </p:cNvPr>
          <p:cNvSpPr txBox="1"/>
          <p:nvPr/>
        </p:nvSpPr>
        <p:spPr>
          <a:xfrm>
            <a:off x="2925690" y="3526990"/>
            <a:ext cx="461595" cy="369332"/>
          </a:xfrm>
          <a:prstGeom prst="rect">
            <a:avLst/>
          </a:prstGeom>
          <a:noFill/>
        </p:spPr>
        <p:txBody>
          <a:bodyPr wrap="square" rtlCol="0">
            <a:spAutoFit/>
          </a:bodyPr>
          <a:lstStyle/>
          <a:p>
            <a:r>
              <a:rPr lang="en-US" dirty="0"/>
              <a:t>SO</a:t>
            </a:r>
          </a:p>
        </p:txBody>
      </p:sp>
      <p:cxnSp>
        <p:nvCxnSpPr>
          <p:cNvPr id="12" name="Straight Arrow Connector 11">
            <a:extLst>
              <a:ext uri="{FF2B5EF4-FFF2-40B4-BE49-F238E27FC236}">
                <a16:creationId xmlns:a16="http://schemas.microsoft.com/office/drawing/2014/main" id="{DA462E54-6B88-4107-AAD7-4472C2F9AA16}"/>
              </a:ext>
            </a:extLst>
          </p:cNvPr>
          <p:cNvCxnSpPr>
            <a:cxnSpLocks/>
          </p:cNvCxnSpPr>
          <p:nvPr/>
        </p:nvCxnSpPr>
        <p:spPr>
          <a:xfrm flipH="1">
            <a:off x="7032104" y="4147638"/>
            <a:ext cx="2583905" cy="1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C8B5936-5852-45D8-A34B-00B0AD86BB88}"/>
              </a:ext>
            </a:extLst>
          </p:cNvPr>
          <p:cNvSpPr txBox="1"/>
          <p:nvPr/>
        </p:nvSpPr>
        <p:spPr>
          <a:xfrm>
            <a:off x="7464152" y="3791168"/>
            <a:ext cx="477213" cy="369332"/>
          </a:xfrm>
          <a:prstGeom prst="rect">
            <a:avLst/>
          </a:prstGeom>
          <a:noFill/>
        </p:spPr>
        <p:txBody>
          <a:bodyPr wrap="square" rtlCol="0">
            <a:spAutoFit/>
          </a:bodyPr>
          <a:lstStyle/>
          <a:p>
            <a:r>
              <a:rPr lang="en-US" dirty="0"/>
              <a:t>PO</a:t>
            </a:r>
          </a:p>
        </p:txBody>
      </p:sp>
      <p:sp>
        <p:nvSpPr>
          <p:cNvPr id="14" name="Rectangle 13">
            <a:extLst>
              <a:ext uri="{FF2B5EF4-FFF2-40B4-BE49-F238E27FC236}">
                <a16:creationId xmlns:a16="http://schemas.microsoft.com/office/drawing/2014/main" id="{808673FD-36C2-4031-88D0-ED1751315D5D}"/>
              </a:ext>
            </a:extLst>
          </p:cNvPr>
          <p:cNvSpPr/>
          <p:nvPr/>
        </p:nvSpPr>
        <p:spPr>
          <a:xfrm>
            <a:off x="7915378" y="4646036"/>
            <a:ext cx="1152128" cy="6094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Stock</a:t>
            </a:r>
          </a:p>
        </p:txBody>
      </p:sp>
      <p:cxnSp>
        <p:nvCxnSpPr>
          <p:cNvPr id="15" name="Connector: Elbow 14">
            <a:extLst>
              <a:ext uri="{FF2B5EF4-FFF2-40B4-BE49-F238E27FC236}">
                <a16:creationId xmlns:a16="http://schemas.microsoft.com/office/drawing/2014/main" id="{87285A6E-9303-417A-B51A-DF6D3636C941}"/>
              </a:ext>
            </a:extLst>
          </p:cNvPr>
          <p:cNvCxnSpPr>
            <a:cxnSpLocks/>
          </p:cNvCxnSpPr>
          <p:nvPr/>
        </p:nvCxnSpPr>
        <p:spPr>
          <a:xfrm>
            <a:off x="7032104" y="4985909"/>
            <a:ext cx="883274" cy="5128"/>
          </a:xfrm>
          <a:prstGeom prst="bentConnector3">
            <a:avLst>
              <a:gd name="adj1" fmla="val -288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2687275-95E4-412F-B3EF-BACE1F2C4769}"/>
              </a:ext>
            </a:extLst>
          </p:cNvPr>
          <p:cNvCxnSpPr>
            <a:cxnSpLocks/>
          </p:cNvCxnSpPr>
          <p:nvPr/>
        </p:nvCxnSpPr>
        <p:spPr>
          <a:xfrm flipH="1">
            <a:off x="2332406" y="4169627"/>
            <a:ext cx="20354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EB99EDC-5620-4B11-BF02-4B558C157924}"/>
              </a:ext>
            </a:extLst>
          </p:cNvPr>
          <p:cNvSpPr txBox="1"/>
          <p:nvPr/>
        </p:nvSpPr>
        <p:spPr>
          <a:xfrm>
            <a:off x="2638775" y="4185956"/>
            <a:ext cx="1035427" cy="369332"/>
          </a:xfrm>
          <a:prstGeom prst="rect">
            <a:avLst/>
          </a:prstGeom>
          <a:noFill/>
        </p:spPr>
        <p:txBody>
          <a:bodyPr wrap="square" rtlCol="0">
            <a:spAutoFit/>
          </a:bodyPr>
          <a:lstStyle/>
          <a:p>
            <a:r>
              <a:rPr lang="en-US" dirty="0"/>
              <a:t>Invoices</a:t>
            </a:r>
          </a:p>
        </p:txBody>
      </p:sp>
    </p:spTree>
    <p:extLst>
      <p:ext uri="{BB962C8B-B14F-4D97-AF65-F5344CB8AC3E}">
        <p14:creationId xmlns:p14="http://schemas.microsoft.com/office/powerpoint/2010/main" val="3388623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Data Model for our use case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19035" y="779090"/>
            <a:ext cx="11161643" cy="5629746"/>
          </a:xfrm>
          <a:prstGeom prst="rect">
            <a:avLst/>
          </a:prstGeom>
          <a:noFill/>
        </p:spPr>
        <p:txBody>
          <a:bodyPr wrap="square" rtlCol="0">
            <a:spAutoFit/>
          </a:bodyPr>
          <a:lstStyle/>
          <a:p>
            <a:pPr defTabSz="914126"/>
            <a:r>
              <a:rPr lang="en-US" sz="1799" b="1" dirty="0">
                <a:solidFill>
                  <a:schemeClr val="accent3">
                    <a:lumMod val="50000"/>
                  </a:schemeClr>
                </a:solidFill>
                <a:latin typeface="Calibri"/>
              </a:rPr>
              <a:t>EPM Data model </a:t>
            </a:r>
            <a:r>
              <a:rPr lang="en-US" sz="1799" dirty="0">
                <a:solidFill>
                  <a:prstClr val="black"/>
                </a:solidFill>
                <a:latin typeface="Calibri"/>
              </a:rPr>
              <a:t>= Enterprise Procurement Model </a:t>
            </a:r>
          </a:p>
          <a:p>
            <a:pPr defTabSz="914126"/>
            <a:r>
              <a:rPr lang="en-US" sz="1799" dirty="0">
                <a:solidFill>
                  <a:prstClr val="black"/>
                </a:solidFill>
                <a:latin typeface="Calibri"/>
              </a:rPr>
              <a:t>This is a sample data model for learning and education purpose since it is a demo model, we are not risking any productive objects in our system. The data model has Function Modules called as </a:t>
            </a:r>
            <a:r>
              <a:rPr lang="en-US" sz="1799" b="1" dirty="0">
                <a:solidFill>
                  <a:prstClr val="black"/>
                </a:solidFill>
                <a:latin typeface="Calibri"/>
              </a:rPr>
              <a:t>BAPI</a:t>
            </a:r>
            <a:r>
              <a:rPr lang="en-US" sz="1799" dirty="0">
                <a:solidFill>
                  <a:prstClr val="black"/>
                </a:solidFill>
                <a:latin typeface="Calibri"/>
              </a:rPr>
              <a:t>(Remote enabled FM).</a:t>
            </a:r>
          </a:p>
          <a:p>
            <a:pPr defTabSz="914126"/>
            <a:endParaRPr lang="en-US" sz="1799" b="1" dirty="0">
              <a:solidFill>
                <a:prstClr val="black"/>
              </a:solidFill>
              <a:latin typeface="Calibri"/>
            </a:endParaRPr>
          </a:p>
          <a:p>
            <a:pPr defTabSz="914126"/>
            <a:r>
              <a:rPr lang="en-US" sz="1799" dirty="0">
                <a:solidFill>
                  <a:prstClr val="black"/>
                </a:solidFill>
                <a:latin typeface="Calibri"/>
              </a:rPr>
              <a:t>All the BAPI starts with </a:t>
            </a:r>
            <a:r>
              <a:rPr lang="en-US" sz="1799" b="1" dirty="0">
                <a:solidFill>
                  <a:prstClr val="black"/>
                </a:solidFill>
                <a:latin typeface="Calibri"/>
              </a:rPr>
              <a:t>BAPI_EPM*</a:t>
            </a:r>
          </a:p>
          <a:p>
            <a:pPr defTabSz="914126"/>
            <a:r>
              <a:rPr lang="en-US" sz="1799" dirty="0">
                <a:solidFill>
                  <a:prstClr val="black"/>
                </a:solidFill>
                <a:latin typeface="Calibri"/>
              </a:rPr>
              <a:t>Products (SNWD_PD, SNWD_TEXTS)</a:t>
            </a:r>
          </a:p>
          <a:p>
            <a:pPr defTabSz="914126"/>
            <a:r>
              <a:rPr lang="en-US" sz="1799" dirty="0">
                <a:solidFill>
                  <a:prstClr val="black"/>
                </a:solidFill>
                <a:latin typeface="Calibri"/>
              </a:rPr>
              <a:t>BAPI_EPM_PRODUCT_GET_LIST – All the list of products</a:t>
            </a:r>
          </a:p>
          <a:p>
            <a:pPr defTabSz="914126"/>
            <a:r>
              <a:rPr lang="en-US" sz="1799" dirty="0">
                <a:solidFill>
                  <a:prstClr val="black"/>
                </a:solidFill>
                <a:latin typeface="Calibri"/>
              </a:rPr>
              <a:t>BAPI_EPM_PRODUCT_GET_DETAILS – Read single product by key</a:t>
            </a:r>
          </a:p>
          <a:p>
            <a:pPr defTabSz="914126"/>
            <a:r>
              <a:rPr lang="en-US" sz="1799" dirty="0">
                <a:solidFill>
                  <a:prstClr val="black"/>
                </a:solidFill>
                <a:latin typeface="Calibri"/>
              </a:rPr>
              <a:t>BAPI_EPM_PRODUCT_CREATE – Create new product</a:t>
            </a:r>
          </a:p>
          <a:p>
            <a:pPr defTabSz="914126"/>
            <a:r>
              <a:rPr lang="en-US" sz="1799" dirty="0">
                <a:solidFill>
                  <a:prstClr val="black"/>
                </a:solidFill>
                <a:latin typeface="Calibri"/>
              </a:rPr>
              <a:t>BAPI_EPM_PRODUCT_DELETE – Delete product</a:t>
            </a:r>
          </a:p>
          <a:p>
            <a:pPr defTabSz="914126"/>
            <a:r>
              <a:rPr lang="en-US" sz="1799" dirty="0">
                <a:solidFill>
                  <a:prstClr val="black"/>
                </a:solidFill>
                <a:latin typeface="Calibri"/>
              </a:rPr>
              <a:t>BAPI_EPM_PRODUCT_UPDATE – Change data of a product</a:t>
            </a:r>
          </a:p>
          <a:p>
            <a:pPr defTabSz="914126"/>
            <a:endParaRPr lang="en-US" sz="1799" dirty="0">
              <a:solidFill>
                <a:prstClr val="black"/>
              </a:solidFill>
              <a:latin typeface="Calibri"/>
            </a:endParaRPr>
          </a:p>
          <a:p>
            <a:pPr defTabSz="914126"/>
            <a:r>
              <a:rPr lang="en-US" sz="1799" dirty="0">
                <a:solidFill>
                  <a:prstClr val="black"/>
                </a:solidFill>
                <a:latin typeface="Calibri"/>
              </a:rPr>
              <a:t>Business Partners (SNWD_BPA)</a:t>
            </a:r>
          </a:p>
          <a:p>
            <a:pPr defTabSz="914126"/>
            <a:r>
              <a:rPr lang="en-US" sz="1799" dirty="0">
                <a:solidFill>
                  <a:prstClr val="black"/>
                </a:solidFill>
                <a:latin typeface="Calibri"/>
              </a:rPr>
              <a:t>BAPI_EPM_BP_GET_LIST – All the list of Business Partners</a:t>
            </a:r>
          </a:p>
          <a:p>
            <a:pPr defTabSz="914126"/>
            <a:r>
              <a:rPr lang="en-US" sz="1799" dirty="0">
                <a:solidFill>
                  <a:prstClr val="black"/>
                </a:solidFill>
                <a:latin typeface="Calibri"/>
              </a:rPr>
              <a:t>BAPI_EPM_ BP_GET_DETAILS – Read single Business Partners by key</a:t>
            </a:r>
          </a:p>
          <a:p>
            <a:pPr defTabSz="914126"/>
            <a:r>
              <a:rPr lang="en-US" sz="1799" dirty="0">
                <a:solidFill>
                  <a:prstClr val="black"/>
                </a:solidFill>
                <a:latin typeface="Calibri"/>
              </a:rPr>
              <a:t>BAPI_EPM_ BP_CREATE – Create new Business Partners</a:t>
            </a:r>
          </a:p>
          <a:p>
            <a:pPr defTabSz="914126"/>
            <a:r>
              <a:rPr lang="en-US" sz="1799" dirty="0">
                <a:solidFill>
                  <a:prstClr val="black"/>
                </a:solidFill>
                <a:latin typeface="Calibri"/>
              </a:rPr>
              <a:t>BAPI_EPM_ BP_DELETE – Delete Business Partners</a:t>
            </a:r>
          </a:p>
          <a:p>
            <a:pPr defTabSz="914126"/>
            <a:r>
              <a:rPr lang="en-US" sz="1799" dirty="0">
                <a:solidFill>
                  <a:prstClr val="black"/>
                </a:solidFill>
                <a:latin typeface="Calibri"/>
              </a:rPr>
              <a:t>BAPI_EPM_ BP_UPDATE – Change data of a Business Partners</a:t>
            </a:r>
          </a:p>
          <a:p>
            <a:pPr defTabSz="914126"/>
            <a:endParaRPr lang="en-US" sz="1799" dirty="0">
              <a:solidFill>
                <a:prstClr val="black"/>
              </a:solidFill>
              <a:latin typeface="Calibri"/>
            </a:endParaRPr>
          </a:p>
          <a:p>
            <a:pPr defTabSz="914126"/>
            <a:r>
              <a:rPr lang="en-US" sz="1799" dirty="0">
                <a:solidFill>
                  <a:prstClr val="black"/>
                </a:solidFill>
                <a:latin typeface="Calibri"/>
              </a:rPr>
              <a:t>Orders (SNWD_SO, SNWD_SO_I)</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60305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Project</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t>Step1: </a:t>
            </a:r>
            <a:r>
              <a:rPr lang="en-US" dirty="0"/>
              <a:t> Start your SAP LOGON, and to Sap Gateway Service Builder(SEGW) and click on Create</a:t>
            </a:r>
            <a:endParaRPr lang="en-IN" b="0" i="0" dirty="0">
              <a:solidFill>
                <a:schemeClr val="bg2">
                  <a:lumMod val="75000"/>
                </a:schemeClr>
              </a:solidFill>
              <a:effectLst/>
              <a:latin typeface="Calibri" panose="020F0502020204030204" pitchFamily="34" charset="0"/>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Arrow: Chevron 5">
            <a:extLst>
              <a:ext uri="{FF2B5EF4-FFF2-40B4-BE49-F238E27FC236}">
                <a16:creationId xmlns:a16="http://schemas.microsoft.com/office/drawing/2014/main" id="{1010489E-8BA8-4C99-8BEE-C7C11D9CE5C0}"/>
              </a:ext>
            </a:extLst>
          </p:cNvPr>
          <p:cNvSpPr/>
          <p:nvPr/>
        </p:nvSpPr>
        <p:spPr>
          <a:xfrm>
            <a:off x="5636702" y="2178545"/>
            <a:ext cx="733660" cy="119367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7" name="Picture 6">
            <a:extLst>
              <a:ext uri="{FF2B5EF4-FFF2-40B4-BE49-F238E27FC236}">
                <a16:creationId xmlns:a16="http://schemas.microsoft.com/office/drawing/2014/main" id="{9102DAC7-43AB-47AC-ABDA-FF9E12D49E91}"/>
              </a:ext>
            </a:extLst>
          </p:cNvPr>
          <p:cNvPicPr>
            <a:picLocks noChangeAspect="1"/>
          </p:cNvPicPr>
          <p:nvPr/>
        </p:nvPicPr>
        <p:blipFill>
          <a:blip r:embed="rId3"/>
          <a:stretch>
            <a:fillRect/>
          </a:stretch>
        </p:blipFill>
        <p:spPr>
          <a:xfrm>
            <a:off x="372940" y="1246773"/>
            <a:ext cx="4708342" cy="3035900"/>
          </a:xfrm>
          <a:prstGeom prst="rect">
            <a:avLst/>
          </a:prstGeom>
        </p:spPr>
      </p:pic>
      <p:pic>
        <p:nvPicPr>
          <p:cNvPr id="9" name="Picture 8">
            <a:extLst>
              <a:ext uri="{FF2B5EF4-FFF2-40B4-BE49-F238E27FC236}">
                <a16:creationId xmlns:a16="http://schemas.microsoft.com/office/drawing/2014/main" id="{AA256C0D-89C3-4EF0-9926-56F42C171618}"/>
              </a:ext>
            </a:extLst>
          </p:cNvPr>
          <p:cNvPicPr>
            <a:picLocks noChangeAspect="1"/>
          </p:cNvPicPr>
          <p:nvPr/>
        </p:nvPicPr>
        <p:blipFill>
          <a:blip r:embed="rId4"/>
          <a:stretch>
            <a:fillRect/>
          </a:stretch>
        </p:blipFill>
        <p:spPr>
          <a:xfrm>
            <a:off x="6676449" y="1246773"/>
            <a:ext cx="4653800" cy="3035900"/>
          </a:xfrm>
          <a:prstGeom prst="rect">
            <a:avLst/>
          </a:prstGeom>
        </p:spPr>
      </p:pic>
      <p:pic>
        <p:nvPicPr>
          <p:cNvPr id="10" name="Picture 9">
            <a:extLst>
              <a:ext uri="{FF2B5EF4-FFF2-40B4-BE49-F238E27FC236}">
                <a16:creationId xmlns:a16="http://schemas.microsoft.com/office/drawing/2014/main" id="{9089B670-461F-4E9D-B940-4E06832E4714}"/>
              </a:ext>
            </a:extLst>
          </p:cNvPr>
          <p:cNvPicPr>
            <a:picLocks noChangeAspect="1"/>
          </p:cNvPicPr>
          <p:nvPr/>
        </p:nvPicPr>
        <p:blipFill>
          <a:blip r:embed="rId5"/>
          <a:stretch>
            <a:fillRect/>
          </a:stretch>
        </p:blipFill>
        <p:spPr>
          <a:xfrm>
            <a:off x="5720369" y="5312796"/>
            <a:ext cx="6018658" cy="888140"/>
          </a:xfrm>
          <a:prstGeom prst="rect">
            <a:avLst/>
          </a:prstGeom>
        </p:spPr>
      </p:pic>
      <p:sp>
        <p:nvSpPr>
          <p:cNvPr id="11" name="Arrow: Chevron 10">
            <a:extLst>
              <a:ext uri="{FF2B5EF4-FFF2-40B4-BE49-F238E27FC236}">
                <a16:creationId xmlns:a16="http://schemas.microsoft.com/office/drawing/2014/main" id="{3F3558DD-459D-4BAE-9A58-8AAB444DDF6F}"/>
              </a:ext>
            </a:extLst>
          </p:cNvPr>
          <p:cNvSpPr/>
          <p:nvPr/>
        </p:nvSpPr>
        <p:spPr>
          <a:xfrm rot="5400000">
            <a:off x="8263740" y="4223410"/>
            <a:ext cx="704689" cy="116089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extLst>
      <p:ext uri="{BB962C8B-B14F-4D97-AF65-F5344CB8AC3E}">
        <p14:creationId xmlns:p14="http://schemas.microsoft.com/office/powerpoint/2010/main" val="3840988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139090"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Continue…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Step2: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Defining the Data Model (Blueprint of data)</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FB1628D-8F67-4427-8501-DE618A332906}"/>
              </a:ext>
            </a:extLst>
          </p:cNvPr>
          <p:cNvPicPr>
            <a:picLocks noChangeAspect="1"/>
          </p:cNvPicPr>
          <p:nvPr/>
        </p:nvPicPr>
        <p:blipFill>
          <a:blip r:embed="rId3"/>
          <a:stretch>
            <a:fillRect/>
          </a:stretch>
        </p:blipFill>
        <p:spPr>
          <a:xfrm>
            <a:off x="1566596" y="1486977"/>
            <a:ext cx="2980090" cy="1804512"/>
          </a:xfrm>
          <a:prstGeom prst="rect">
            <a:avLst/>
          </a:prstGeom>
        </p:spPr>
      </p:pic>
      <p:sp>
        <p:nvSpPr>
          <p:cNvPr id="7" name="Arrow: Chevron 6">
            <a:extLst>
              <a:ext uri="{FF2B5EF4-FFF2-40B4-BE49-F238E27FC236}">
                <a16:creationId xmlns:a16="http://schemas.microsoft.com/office/drawing/2014/main" id="{F0672793-197B-418E-A440-B39BC77E3EE2}"/>
              </a:ext>
            </a:extLst>
          </p:cNvPr>
          <p:cNvSpPr/>
          <p:nvPr/>
        </p:nvSpPr>
        <p:spPr>
          <a:xfrm>
            <a:off x="5659248" y="1828318"/>
            <a:ext cx="471055" cy="97298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9" name="Picture 8">
            <a:extLst>
              <a:ext uri="{FF2B5EF4-FFF2-40B4-BE49-F238E27FC236}">
                <a16:creationId xmlns:a16="http://schemas.microsoft.com/office/drawing/2014/main" id="{D135A99A-F156-40FE-AF2B-EC960A9C573C}"/>
              </a:ext>
            </a:extLst>
          </p:cNvPr>
          <p:cNvPicPr>
            <a:picLocks noChangeAspect="1"/>
          </p:cNvPicPr>
          <p:nvPr/>
        </p:nvPicPr>
        <p:blipFill>
          <a:blip r:embed="rId4"/>
          <a:stretch>
            <a:fillRect/>
          </a:stretch>
        </p:blipFill>
        <p:spPr>
          <a:xfrm>
            <a:off x="7242865" y="1455664"/>
            <a:ext cx="3648748" cy="1804512"/>
          </a:xfrm>
          <a:prstGeom prst="rect">
            <a:avLst/>
          </a:prstGeom>
        </p:spPr>
      </p:pic>
      <p:sp>
        <p:nvSpPr>
          <p:cNvPr id="10" name="TextBox 9">
            <a:extLst>
              <a:ext uri="{FF2B5EF4-FFF2-40B4-BE49-F238E27FC236}">
                <a16:creationId xmlns:a16="http://schemas.microsoft.com/office/drawing/2014/main" id="{A623A8A7-36F9-44F9-8FCE-2AE727883926}"/>
              </a:ext>
            </a:extLst>
          </p:cNvPr>
          <p:cNvSpPr txBox="1"/>
          <p:nvPr/>
        </p:nvSpPr>
        <p:spPr>
          <a:xfrm>
            <a:off x="261764" y="3471257"/>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Step3: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Creating Properties for data model (from bapi_epm_product_get_list (TCode</a:t>
            </a:r>
            <a:r>
              <a:rPr lang="en-US" dirty="0">
                <a:solidFill>
                  <a:prstClr val="black"/>
                </a:solidFill>
                <a:latin typeface="Calibri" panose="020F0502020204030204"/>
              </a:rPr>
              <a:t>- se37</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pic>
        <p:nvPicPr>
          <p:cNvPr id="11" name="Picture 10">
            <a:extLst>
              <a:ext uri="{FF2B5EF4-FFF2-40B4-BE49-F238E27FC236}">
                <a16:creationId xmlns:a16="http://schemas.microsoft.com/office/drawing/2014/main" id="{4A61F179-D8FC-4958-A01E-AF2F634B0022}"/>
              </a:ext>
            </a:extLst>
          </p:cNvPr>
          <p:cNvPicPr>
            <a:picLocks noChangeAspect="1"/>
          </p:cNvPicPr>
          <p:nvPr/>
        </p:nvPicPr>
        <p:blipFill>
          <a:blip r:embed="rId5"/>
          <a:stretch>
            <a:fillRect/>
          </a:stretch>
        </p:blipFill>
        <p:spPr>
          <a:xfrm>
            <a:off x="2116476" y="3931675"/>
            <a:ext cx="6950763" cy="2855122"/>
          </a:xfrm>
          <a:prstGeom prst="rect">
            <a:avLst/>
          </a:prstGeom>
        </p:spPr>
      </p:pic>
    </p:spTree>
    <p:extLst>
      <p:ext uri="{BB962C8B-B14F-4D97-AF65-F5344CB8AC3E}">
        <p14:creationId xmlns:p14="http://schemas.microsoft.com/office/powerpoint/2010/main" val="2993297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662780"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Continue…</a:t>
            </a:r>
            <a:endParaRPr lang="en-US" sz="3600" dirty="0">
              <a:latin typeface="Cooper Black" panose="0208090404030B020404" pitchFamily="18" charset="0"/>
            </a:endParaRP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Step4: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Creating entity set to perform actual CURD operations and service generation.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9ABEEC56-31C8-4F91-B2DC-4F38E7EC42A2}"/>
              </a:ext>
            </a:extLst>
          </p:cNvPr>
          <p:cNvPicPr>
            <a:picLocks noChangeAspect="1"/>
          </p:cNvPicPr>
          <p:nvPr/>
        </p:nvPicPr>
        <p:blipFill>
          <a:blip r:embed="rId3"/>
          <a:stretch>
            <a:fillRect/>
          </a:stretch>
        </p:blipFill>
        <p:spPr>
          <a:xfrm>
            <a:off x="376707" y="1333088"/>
            <a:ext cx="2211046" cy="1490720"/>
          </a:xfrm>
          <a:prstGeom prst="rect">
            <a:avLst/>
          </a:prstGeom>
        </p:spPr>
      </p:pic>
      <p:pic>
        <p:nvPicPr>
          <p:cNvPr id="9" name="Picture 8">
            <a:extLst>
              <a:ext uri="{FF2B5EF4-FFF2-40B4-BE49-F238E27FC236}">
                <a16:creationId xmlns:a16="http://schemas.microsoft.com/office/drawing/2014/main" id="{B571076D-1973-476E-B65B-6CC61001BD08}"/>
              </a:ext>
            </a:extLst>
          </p:cNvPr>
          <p:cNvPicPr>
            <a:picLocks noChangeAspect="1"/>
          </p:cNvPicPr>
          <p:nvPr/>
        </p:nvPicPr>
        <p:blipFill>
          <a:blip r:embed="rId4"/>
          <a:stretch>
            <a:fillRect/>
          </a:stretch>
        </p:blipFill>
        <p:spPr>
          <a:xfrm>
            <a:off x="4350326" y="1333088"/>
            <a:ext cx="6303313" cy="1662086"/>
          </a:xfrm>
          <a:prstGeom prst="rect">
            <a:avLst/>
          </a:prstGeom>
        </p:spPr>
      </p:pic>
      <p:pic>
        <p:nvPicPr>
          <p:cNvPr id="11" name="Picture 10">
            <a:extLst>
              <a:ext uri="{FF2B5EF4-FFF2-40B4-BE49-F238E27FC236}">
                <a16:creationId xmlns:a16="http://schemas.microsoft.com/office/drawing/2014/main" id="{F43AB898-660C-42F0-AD63-2E51452ACAB1}"/>
              </a:ext>
            </a:extLst>
          </p:cNvPr>
          <p:cNvPicPr>
            <a:picLocks noChangeAspect="1"/>
          </p:cNvPicPr>
          <p:nvPr/>
        </p:nvPicPr>
        <p:blipFill>
          <a:blip r:embed="rId5"/>
          <a:stretch>
            <a:fillRect/>
          </a:stretch>
        </p:blipFill>
        <p:spPr>
          <a:xfrm>
            <a:off x="8361201" y="4314600"/>
            <a:ext cx="3523707" cy="1024017"/>
          </a:xfrm>
          <a:prstGeom prst="rect">
            <a:avLst/>
          </a:prstGeom>
        </p:spPr>
      </p:pic>
      <p:pic>
        <p:nvPicPr>
          <p:cNvPr id="13" name="Picture 12">
            <a:extLst>
              <a:ext uri="{FF2B5EF4-FFF2-40B4-BE49-F238E27FC236}">
                <a16:creationId xmlns:a16="http://schemas.microsoft.com/office/drawing/2014/main" id="{4E15447B-9C1B-4756-9E85-98AC45D86B64}"/>
              </a:ext>
            </a:extLst>
          </p:cNvPr>
          <p:cNvPicPr>
            <a:picLocks noChangeAspect="1"/>
          </p:cNvPicPr>
          <p:nvPr/>
        </p:nvPicPr>
        <p:blipFill>
          <a:blip r:embed="rId6"/>
          <a:stretch>
            <a:fillRect/>
          </a:stretch>
        </p:blipFill>
        <p:spPr>
          <a:xfrm>
            <a:off x="4345744" y="3901048"/>
            <a:ext cx="2524725" cy="1990341"/>
          </a:xfrm>
          <a:prstGeom prst="rect">
            <a:avLst/>
          </a:prstGeom>
        </p:spPr>
      </p:pic>
      <p:pic>
        <p:nvPicPr>
          <p:cNvPr id="15" name="Picture 14">
            <a:extLst>
              <a:ext uri="{FF2B5EF4-FFF2-40B4-BE49-F238E27FC236}">
                <a16:creationId xmlns:a16="http://schemas.microsoft.com/office/drawing/2014/main" id="{9790C98E-06CC-4BBF-BDE8-649C43AC92B7}"/>
              </a:ext>
            </a:extLst>
          </p:cNvPr>
          <p:cNvPicPr>
            <a:picLocks noChangeAspect="1"/>
          </p:cNvPicPr>
          <p:nvPr/>
        </p:nvPicPr>
        <p:blipFill>
          <a:blip r:embed="rId7"/>
          <a:stretch>
            <a:fillRect/>
          </a:stretch>
        </p:blipFill>
        <p:spPr>
          <a:xfrm>
            <a:off x="526471" y="3901048"/>
            <a:ext cx="2550599" cy="1812790"/>
          </a:xfrm>
          <a:prstGeom prst="rect">
            <a:avLst/>
          </a:prstGeom>
        </p:spPr>
      </p:pic>
      <p:sp>
        <p:nvSpPr>
          <p:cNvPr id="4" name="Arrow: Down 3">
            <a:extLst>
              <a:ext uri="{FF2B5EF4-FFF2-40B4-BE49-F238E27FC236}">
                <a16:creationId xmlns:a16="http://schemas.microsoft.com/office/drawing/2014/main" id="{356E059F-0D94-4A5C-856A-91C32D652C34}"/>
              </a:ext>
            </a:extLst>
          </p:cNvPr>
          <p:cNvSpPr/>
          <p:nvPr/>
        </p:nvSpPr>
        <p:spPr>
          <a:xfrm>
            <a:off x="9866774" y="3255264"/>
            <a:ext cx="310896" cy="8737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Left 4">
            <a:extLst>
              <a:ext uri="{FF2B5EF4-FFF2-40B4-BE49-F238E27FC236}">
                <a16:creationId xmlns:a16="http://schemas.microsoft.com/office/drawing/2014/main" id="{3FE7732B-C51C-4ACA-BBBB-C4015B6DC6DC}"/>
              </a:ext>
            </a:extLst>
          </p:cNvPr>
          <p:cNvSpPr/>
          <p:nvPr/>
        </p:nvSpPr>
        <p:spPr>
          <a:xfrm>
            <a:off x="7196328" y="4654296"/>
            <a:ext cx="1060704" cy="3657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Left 17">
            <a:extLst>
              <a:ext uri="{FF2B5EF4-FFF2-40B4-BE49-F238E27FC236}">
                <a16:creationId xmlns:a16="http://schemas.microsoft.com/office/drawing/2014/main" id="{DB2E6434-01B4-4218-A2CD-851804AA5BDD}"/>
              </a:ext>
            </a:extLst>
          </p:cNvPr>
          <p:cNvSpPr/>
          <p:nvPr/>
        </p:nvSpPr>
        <p:spPr>
          <a:xfrm>
            <a:off x="3122111" y="4643728"/>
            <a:ext cx="1060704" cy="3657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7D9BAB18-B681-4B5E-8FB8-8F371A2E22DB}"/>
              </a:ext>
            </a:extLst>
          </p:cNvPr>
          <p:cNvSpPr/>
          <p:nvPr/>
        </p:nvSpPr>
        <p:spPr>
          <a:xfrm>
            <a:off x="2889504" y="1984248"/>
            <a:ext cx="1060704" cy="365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1E87FF19-A1C6-4D9A-B7B4-F9A637BA3FED}"/>
              </a:ext>
            </a:extLst>
          </p:cNvPr>
          <p:cNvCxnSpPr>
            <a:cxnSpLocks/>
          </p:cNvCxnSpPr>
          <p:nvPr/>
        </p:nvCxnSpPr>
        <p:spPr>
          <a:xfrm flipH="1" flipV="1">
            <a:off x="5842585" y="5429250"/>
            <a:ext cx="2009859" cy="56346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C75CCB88-CCC0-44D0-9438-E410F7431807}"/>
              </a:ext>
            </a:extLst>
          </p:cNvPr>
          <p:cNvSpPr txBox="1"/>
          <p:nvPr/>
        </p:nvSpPr>
        <p:spPr>
          <a:xfrm>
            <a:off x="7726680" y="5747811"/>
            <a:ext cx="2014330"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This is the name of your service</a:t>
            </a:r>
          </a:p>
        </p:txBody>
      </p:sp>
    </p:spTree>
    <p:extLst>
      <p:ext uri="{BB962C8B-B14F-4D97-AF65-F5344CB8AC3E}">
        <p14:creationId xmlns:p14="http://schemas.microsoft.com/office/powerpoint/2010/main" val="970363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11334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Continue…</a:t>
            </a:r>
            <a:endParaRPr lang="en-US" sz="3600" dirty="0">
              <a:latin typeface="Cooper Black" panose="0208090404030B020404" pitchFamily="18" charset="0"/>
            </a:endParaRP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Step5: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Service Registration (Go to tcode- /iwfnd/maint_service)</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515C1D83-0DAD-4446-AA26-A401D4682246}"/>
              </a:ext>
            </a:extLst>
          </p:cNvPr>
          <p:cNvPicPr>
            <a:picLocks noChangeAspect="1"/>
          </p:cNvPicPr>
          <p:nvPr/>
        </p:nvPicPr>
        <p:blipFill>
          <a:blip r:embed="rId3"/>
          <a:stretch>
            <a:fillRect/>
          </a:stretch>
        </p:blipFill>
        <p:spPr>
          <a:xfrm>
            <a:off x="539833" y="1369539"/>
            <a:ext cx="4214002" cy="2398403"/>
          </a:xfrm>
          <a:prstGeom prst="rect">
            <a:avLst/>
          </a:prstGeom>
        </p:spPr>
      </p:pic>
      <p:pic>
        <p:nvPicPr>
          <p:cNvPr id="7" name="Picture 6">
            <a:extLst>
              <a:ext uri="{FF2B5EF4-FFF2-40B4-BE49-F238E27FC236}">
                <a16:creationId xmlns:a16="http://schemas.microsoft.com/office/drawing/2014/main" id="{A434D3C0-B222-4513-9EA0-224A982C1C20}"/>
              </a:ext>
            </a:extLst>
          </p:cNvPr>
          <p:cNvPicPr>
            <a:picLocks noChangeAspect="1"/>
          </p:cNvPicPr>
          <p:nvPr/>
        </p:nvPicPr>
        <p:blipFill>
          <a:blip r:embed="rId4"/>
          <a:stretch>
            <a:fillRect/>
          </a:stretch>
        </p:blipFill>
        <p:spPr>
          <a:xfrm>
            <a:off x="6308436" y="1333088"/>
            <a:ext cx="5072242" cy="2398403"/>
          </a:xfrm>
          <a:prstGeom prst="rect">
            <a:avLst/>
          </a:prstGeom>
        </p:spPr>
      </p:pic>
      <p:pic>
        <p:nvPicPr>
          <p:cNvPr id="9" name="Picture 8">
            <a:extLst>
              <a:ext uri="{FF2B5EF4-FFF2-40B4-BE49-F238E27FC236}">
                <a16:creationId xmlns:a16="http://schemas.microsoft.com/office/drawing/2014/main" id="{62BD7601-7785-4FD4-B6F7-B3433F5B5896}"/>
              </a:ext>
            </a:extLst>
          </p:cNvPr>
          <p:cNvPicPr>
            <a:picLocks noChangeAspect="1"/>
          </p:cNvPicPr>
          <p:nvPr/>
        </p:nvPicPr>
        <p:blipFill>
          <a:blip r:embed="rId5"/>
          <a:stretch>
            <a:fillRect/>
          </a:stretch>
        </p:blipFill>
        <p:spPr>
          <a:xfrm>
            <a:off x="6308437" y="4405561"/>
            <a:ext cx="5072241" cy="2061489"/>
          </a:xfrm>
          <a:prstGeom prst="rect">
            <a:avLst/>
          </a:prstGeom>
        </p:spPr>
      </p:pic>
      <p:pic>
        <p:nvPicPr>
          <p:cNvPr id="10" name="Picture 9">
            <a:extLst>
              <a:ext uri="{FF2B5EF4-FFF2-40B4-BE49-F238E27FC236}">
                <a16:creationId xmlns:a16="http://schemas.microsoft.com/office/drawing/2014/main" id="{98F2EFDF-7DF3-4344-B693-BF58965D8B1A}"/>
              </a:ext>
            </a:extLst>
          </p:cNvPr>
          <p:cNvPicPr>
            <a:picLocks noChangeAspect="1"/>
          </p:cNvPicPr>
          <p:nvPr/>
        </p:nvPicPr>
        <p:blipFill>
          <a:blip r:embed="rId6"/>
          <a:stretch>
            <a:fillRect/>
          </a:stretch>
        </p:blipFill>
        <p:spPr>
          <a:xfrm>
            <a:off x="424871" y="4405561"/>
            <a:ext cx="4214002" cy="1860734"/>
          </a:xfrm>
          <a:prstGeom prst="rect">
            <a:avLst/>
          </a:prstGeom>
        </p:spPr>
      </p:pic>
      <p:sp>
        <p:nvSpPr>
          <p:cNvPr id="3" name="Arrow: Right 2">
            <a:extLst>
              <a:ext uri="{FF2B5EF4-FFF2-40B4-BE49-F238E27FC236}">
                <a16:creationId xmlns:a16="http://schemas.microsoft.com/office/drawing/2014/main" id="{1A651994-0E43-4C14-A667-CDA9D385E8AC}"/>
              </a:ext>
            </a:extLst>
          </p:cNvPr>
          <p:cNvSpPr/>
          <p:nvPr/>
        </p:nvSpPr>
        <p:spPr>
          <a:xfrm>
            <a:off x="4923692" y="2341266"/>
            <a:ext cx="1045029"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7B05245D-90A0-4FC1-ACDF-98364223C9EF}"/>
              </a:ext>
            </a:extLst>
          </p:cNvPr>
          <p:cNvSpPr/>
          <p:nvPr/>
        </p:nvSpPr>
        <p:spPr>
          <a:xfrm>
            <a:off x="8598372" y="3790005"/>
            <a:ext cx="492370" cy="5570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Left 4">
            <a:extLst>
              <a:ext uri="{FF2B5EF4-FFF2-40B4-BE49-F238E27FC236}">
                <a16:creationId xmlns:a16="http://schemas.microsoft.com/office/drawing/2014/main" id="{82447078-2C77-45A8-B5E3-D95065E72F86}"/>
              </a:ext>
            </a:extLst>
          </p:cNvPr>
          <p:cNvSpPr/>
          <p:nvPr/>
        </p:nvSpPr>
        <p:spPr>
          <a:xfrm>
            <a:off x="4923692" y="5164853"/>
            <a:ext cx="1045029" cy="3693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2245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Creating First OData Service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pPr marL="285750" indent="-285750">
              <a:buFont typeface="Arial" panose="020B0604020202020204" pitchFamily="34" charset="0"/>
              <a:buChar char="•"/>
            </a:pPr>
            <a:r>
              <a:rPr lang="en-US" dirty="0"/>
              <a:t>Create your own first OData Service by following the steps written in the previous Slides.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B7A8B849-7D93-4FF2-80EF-FE179C0933A8}"/>
              </a:ext>
            </a:extLst>
          </p:cNvPr>
          <p:cNvPicPr>
            <a:picLocks noChangeAspect="1"/>
          </p:cNvPicPr>
          <p:nvPr/>
        </p:nvPicPr>
        <p:blipFill>
          <a:blip r:embed="rId3"/>
          <a:stretch>
            <a:fillRect/>
          </a:stretch>
        </p:blipFill>
        <p:spPr>
          <a:xfrm>
            <a:off x="3895725" y="1856309"/>
            <a:ext cx="7641981" cy="1979612"/>
          </a:xfrm>
          <a:prstGeom prst="rect">
            <a:avLst/>
          </a:prstGeom>
        </p:spPr>
      </p:pic>
    </p:spTree>
    <p:extLst>
      <p:ext uri="{BB962C8B-B14F-4D97-AF65-F5344CB8AC3E}">
        <p14:creationId xmlns:p14="http://schemas.microsoft.com/office/powerpoint/2010/main" val="2206623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Runtime Artifacts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575194" cy="3138423"/>
          </a:xfrm>
          <a:prstGeom prst="rect">
            <a:avLst/>
          </a:prstGeom>
          <a:noFill/>
        </p:spPr>
        <p:txBody>
          <a:bodyPr wrap="square" rtlCol="0">
            <a:spAutoFit/>
          </a:bodyPr>
          <a:lstStyle/>
          <a:p>
            <a:pPr algn="just" defTabSz="914126"/>
            <a:r>
              <a:rPr lang="en-US" sz="1799" dirty="0">
                <a:solidFill>
                  <a:prstClr val="black"/>
                </a:solidFill>
                <a:latin typeface="Calibri"/>
              </a:rPr>
              <a:t>When we create a service there are 2 types of code which developer/system needs</a:t>
            </a:r>
          </a:p>
          <a:p>
            <a:pPr marL="342900" indent="-342900" algn="just" defTabSz="914126">
              <a:buAutoNum type="arabicPeriod"/>
            </a:pPr>
            <a:r>
              <a:rPr lang="en-US" sz="1799" dirty="0">
                <a:solidFill>
                  <a:prstClr val="black"/>
                </a:solidFill>
                <a:latin typeface="Calibri"/>
              </a:rPr>
              <a:t>Metadata code – which serve metadata of the service, it will be generated by system automatically every time we change the service a new code will generate overwriting old code by SAP. This code is generated in MPC – model provider class</a:t>
            </a:r>
          </a:p>
          <a:p>
            <a:pPr lvl="1" algn="just" defTabSz="914126"/>
            <a:r>
              <a:rPr lang="en-US" b="1" dirty="0">
                <a:highlight>
                  <a:srgbClr val="FFFF00"/>
                </a:highlight>
              </a:rPr>
              <a:t>MPC</a:t>
            </a:r>
            <a:r>
              <a:rPr lang="en-US" dirty="0"/>
              <a:t> = Model Provider Class (metadata) = </a:t>
            </a:r>
            <a:r>
              <a:rPr lang="en-US" dirty="0">
                <a:highlight>
                  <a:srgbClr val="FFFF00"/>
                </a:highlight>
              </a:rPr>
              <a:t>where all the abap code will be generated which will have the code for metadata</a:t>
            </a:r>
            <a:endParaRPr lang="en-US" sz="1799" dirty="0">
              <a:solidFill>
                <a:prstClr val="black"/>
              </a:solidFill>
              <a:highlight>
                <a:srgbClr val="FFFF00"/>
              </a:highlight>
              <a:latin typeface="Calibri"/>
            </a:endParaRPr>
          </a:p>
          <a:p>
            <a:pPr marL="342900" indent="-342900" algn="just" defTabSz="914126">
              <a:buAutoNum type="arabicPeriod"/>
            </a:pPr>
            <a:r>
              <a:rPr lang="en-US" sz="1799" dirty="0">
                <a:solidFill>
                  <a:prstClr val="black"/>
                </a:solidFill>
                <a:latin typeface="Calibri"/>
              </a:rPr>
              <a:t>Service Code – which is required as service implementation for performing CURDQ functionality. This code will be written by developer in a class called DPC = Data provider class.</a:t>
            </a:r>
          </a:p>
          <a:p>
            <a:pPr lvl="1" algn="just" defTabSz="914126"/>
            <a:r>
              <a:rPr lang="en-US" b="1" dirty="0">
                <a:highlight>
                  <a:srgbClr val="FFFF00"/>
                </a:highlight>
              </a:rPr>
              <a:t>DPC</a:t>
            </a:r>
            <a:r>
              <a:rPr lang="en-US" dirty="0"/>
              <a:t> = Data Provider Class (data operations CRUDQ) = </a:t>
            </a:r>
            <a:r>
              <a:rPr lang="en-US" dirty="0">
                <a:highlight>
                  <a:srgbClr val="FFFF00"/>
                </a:highlight>
              </a:rPr>
              <a:t>Contains all the implementation of CURDQ. It will get for each entityset 5 methods.</a:t>
            </a:r>
            <a:endParaRPr lang="en-US" sz="1799" dirty="0">
              <a:solidFill>
                <a:prstClr val="black"/>
              </a:solidFill>
              <a:highlight>
                <a:srgbClr val="FFFF00"/>
              </a:highlight>
              <a:latin typeface="Calibri"/>
            </a:endParaRPr>
          </a:p>
          <a:p>
            <a:pPr defTabSz="914126"/>
            <a:r>
              <a:rPr lang="en-US" sz="1799" dirty="0">
                <a:solidFill>
                  <a:prstClr val="black"/>
                </a:solidFill>
                <a:latin typeface="Calibri"/>
              </a:rPr>
              <a:t>What if a developer need to customize the SAP generated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3AD21484-BE02-44AE-854D-E10906F6C309}"/>
              </a:ext>
            </a:extLst>
          </p:cNvPr>
          <p:cNvGrpSpPr/>
          <p:nvPr/>
        </p:nvGrpSpPr>
        <p:grpSpPr>
          <a:xfrm>
            <a:off x="1264850" y="3940320"/>
            <a:ext cx="8728551" cy="2699019"/>
            <a:chOff x="182833" y="2905328"/>
            <a:chExt cx="10094966" cy="3423035"/>
          </a:xfrm>
        </p:grpSpPr>
        <p:sp>
          <p:nvSpPr>
            <p:cNvPr id="7" name="Rectangle 6">
              <a:extLst>
                <a:ext uri="{FF2B5EF4-FFF2-40B4-BE49-F238E27FC236}">
                  <a16:creationId xmlns:a16="http://schemas.microsoft.com/office/drawing/2014/main" id="{CF057C8F-20BC-4144-9082-362D5F9CDFA8}"/>
                </a:ext>
              </a:extLst>
            </p:cNvPr>
            <p:cNvSpPr/>
            <p:nvPr/>
          </p:nvSpPr>
          <p:spPr>
            <a:xfrm>
              <a:off x="1701924" y="3068960"/>
              <a:ext cx="3168352" cy="100811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Model provider class MPC class</a:t>
              </a:r>
            </a:p>
          </p:txBody>
        </p:sp>
        <p:sp>
          <p:nvSpPr>
            <p:cNvPr id="9" name="Oval 8">
              <a:extLst>
                <a:ext uri="{FF2B5EF4-FFF2-40B4-BE49-F238E27FC236}">
                  <a16:creationId xmlns:a16="http://schemas.microsoft.com/office/drawing/2014/main" id="{77EBC801-453B-4C71-88A3-D642DF934921}"/>
                </a:ext>
              </a:extLst>
            </p:cNvPr>
            <p:cNvSpPr/>
            <p:nvPr/>
          </p:nvSpPr>
          <p:spPr>
            <a:xfrm>
              <a:off x="1165249" y="2905328"/>
              <a:ext cx="1080120" cy="432048"/>
            </a:xfrm>
            <a:prstGeom prst="ellips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SAP</a:t>
              </a:r>
            </a:p>
          </p:txBody>
        </p:sp>
        <p:sp>
          <p:nvSpPr>
            <p:cNvPr id="10" name="Flowchart: Summing Junction 9">
              <a:extLst>
                <a:ext uri="{FF2B5EF4-FFF2-40B4-BE49-F238E27FC236}">
                  <a16:creationId xmlns:a16="http://schemas.microsoft.com/office/drawing/2014/main" id="{03CA90C2-1D0A-4D03-B7A9-DADEF0D44C1F}"/>
                </a:ext>
              </a:extLst>
            </p:cNvPr>
            <p:cNvSpPr/>
            <p:nvPr/>
          </p:nvSpPr>
          <p:spPr>
            <a:xfrm>
              <a:off x="4518572" y="3717032"/>
              <a:ext cx="351704" cy="360040"/>
            </a:xfrm>
            <a:prstGeom prst="flowChartSummingJunction">
              <a:avLst/>
            </a:prstGeom>
            <a:solidFill>
              <a:srgbClr val="FF00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CEE3F4DB-8E97-4177-945D-330142A54279}"/>
                </a:ext>
              </a:extLst>
            </p:cNvPr>
            <p:cNvSpPr/>
            <p:nvPr/>
          </p:nvSpPr>
          <p:spPr>
            <a:xfrm>
              <a:off x="1701924" y="5158301"/>
              <a:ext cx="3168352" cy="100811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MPC_EXT</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Here we should write our code</a:t>
              </a:r>
            </a:p>
          </p:txBody>
        </p:sp>
        <p:cxnSp>
          <p:nvCxnSpPr>
            <p:cNvPr id="12" name="Straight Arrow Connector 11">
              <a:extLst>
                <a:ext uri="{FF2B5EF4-FFF2-40B4-BE49-F238E27FC236}">
                  <a16:creationId xmlns:a16="http://schemas.microsoft.com/office/drawing/2014/main" id="{46A00299-8D3F-440F-B6D5-57FCAD55246B}"/>
                </a:ext>
              </a:extLst>
            </p:cNvPr>
            <p:cNvCxnSpPr>
              <a:cxnSpLocks/>
              <a:stCxn id="11" idx="0"/>
              <a:endCxn id="7" idx="2"/>
            </p:cNvCxnSpPr>
            <p:nvPr/>
          </p:nvCxnSpPr>
          <p:spPr>
            <a:xfrm flipV="1">
              <a:off x="3286100" y="4077072"/>
              <a:ext cx="0" cy="1081229"/>
            </a:xfrm>
            <a:prstGeom prst="straightConnector1">
              <a:avLst/>
            </a:prstGeom>
            <a:noFill/>
            <a:ln w="9525" cap="flat" cmpd="sng" algn="ctr">
              <a:solidFill>
                <a:srgbClr val="262767">
                  <a:shade val="95000"/>
                  <a:satMod val="105000"/>
                </a:srgbClr>
              </a:solidFill>
              <a:prstDash val="solid"/>
              <a:tailEnd type="triangle"/>
            </a:ln>
            <a:effectLst/>
          </p:spPr>
        </p:cxnSp>
        <p:sp>
          <p:nvSpPr>
            <p:cNvPr id="13" name="Star: 5 Points 12">
              <a:extLst>
                <a:ext uri="{FF2B5EF4-FFF2-40B4-BE49-F238E27FC236}">
                  <a16:creationId xmlns:a16="http://schemas.microsoft.com/office/drawing/2014/main" id="{E48B0858-C456-4A7C-AC71-62B1986F829A}"/>
                </a:ext>
              </a:extLst>
            </p:cNvPr>
            <p:cNvSpPr/>
            <p:nvPr/>
          </p:nvSpPr>
          <p:spPr>
            <a:xfrm>
              <a:off x="4230540" y="5815923"/>
              <a:ext cx="576064" cy="360040"/>
            </a:xfrm>
            <a:prstGeom prst="star5">
              <a:avLst/>
            </a:prstGeom>
            <a:solidFill>
              <a:srgbClr val="00B05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FBEF584B-BDF8-440F-A6DC-0A5A46EBC940}"/>
                </a:ext>
              </a:extLst>
            </p:cNvPr>
            <p:cNvSpPr txBox="1"/>
            <p:nvPr/>
          </p:nvSpPr>
          <p:spPr>
            <a:xfrm>
              <a:off x="182833" y="3429000"/>
              <a:ext cx="1519091" cy="553998"/>
            </a:xfrm>
            <a:prstGeom prst="rect">
              <a:avLst/>
            </a:prstGeom>
            <a:noFill/>
          </p:spPr>
          <p:txBody>
            <a:bodyPr wrap="square" rtlCol="0">
              <a:spAutoFit/>
            </a:bodyPr>
            <a:lstStyle/>
            <a:p>
              <a:pPr defTabSz="1218987"/>
              <a:r>
                <a:rPr lang="en-US" b="1" dirty="0">
                  <a:solidFill>
                    <a:prstClr val="black"/>
                  </a:solidFill>
                  <a:latin typeface="Segoe UI"/>
                </a:rPr>
                <a:t>Metadata</a:t>
              </a:r>
            </a:p>
            <a:p>
              <a:pPr defTabSz="1218987"/>
              <a:r>
                <a:rPr lang="en-US" sz="1200" b="1" dirty="0">
                  <a:solidFill>
                    <a:prstClr val="black"/>
                  </a:solidFill>
                  <a:latin typeface="Segoe UI"/>
                </a:rPr>
                <a:t>Types of entities</a:t>
              </a:r>
            </a:p>
          </p:txBody>
        </p:sp>
        <p:sp>
          <p:nvSpPr>
            <p:cNvPr id="15" name="Rectangle 14">
              <a:extLst>
                <a:ext uri="{FF2B5EF4-FFF2-40B4-BE49-F238E27FC236}">
                  <a16:creationId xmlns:a16="http://schemas.microsoft.com/office/drawing/2014/main" id="{E6BDD2B7-C1F5-4B07-ACF6-6ADD13D9080A}"/>
                </a:ext>
              </a:extLst>
            </p:cNvPr>
            <p:cNvSpPr/>
            <p:nvPr/>
          </p:nvSpPr>
          <p:spPr>
            <a:xfrm>
              <a:off x="6389367" y="3074577"/>
              <a:ext cx="3888432" cy="1011779"/>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Data Provider class</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DPC class</a:t>
              </a:r>
            </a:p>
          </p:txBody>
        </p:sp>
        <p:sp>
          <p:nvSpPr>
            <p:cNvPr id="16" name="Rectangle 15">
              <a:extLst>
                <a:ext uri="{FF2B5EF4-FFF2-40B4-BE49-F238E27FC236}">
                  <a16:creationId xmlns:a16="http://schemas.microsoft.com/office/drawing/2014/main" id="{D167F32D-4CF3-465C-A256-0364C587A637}"/>
                </a:ext>
              </a:extLst>
            </p:cNvPr>
            <p:cNvSpPr/>
            <p:nvPr/>
          </p:nvSpPr>
          <p:spPr>
            <a:xfrm>
              <a:off x="6877072" y="5167851"/>
              <a:ext cx="3168352" cy="100811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DPC_EXT</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CURD Functionality</a:t>
              </a:r>
            </a:p>
          </p:txBody>
        </p:sp>
        <p:cxnSp>
          <p:nvCxnSpPr>
            <p:cNvPr id="17" name="Straight Arrow Connector 16">
              <a:extLst>
                <a:ext uri="{FF2B5EF4-FFF2-40B4-BE49-F238E27FC236}">
                  <a16:creationId xmlns:a16="http://schemas.microsoft.com/office/drawing/2014/main" id="{0B6354DE-8C0C-41F6-8256-65E7422ECB87}"/>
                </a:ext>
              </a:extLst>
            </p:cNvPr>
            <p:cNvCxnSpPr>
              <a:cxnSpLocks/>
              <a:stCxn id="16" idx="0"/>
            </p:cNvCxnSpPr>
            <p:nvPr/>
          </p:nvCxnSpPr>
          <p:spPr>
            <a:xfrm flipV="1">
              <a:off x="8461248" y="4086622"/>
              <a:ext cx="0" cy="1081229"/>
            </a:xfrm>
            <a:prstGeom prst="straightConnector1">
              <a:avLst/>
            </a:prstGeom>
            <a:noFill/>
            <a:ln w="9525" cap="flat" cmpd="sng" algn="ctr">
              <a:solidFill>
                <a:srgbClr val="262767">
                  <a:shade val="95000"/>
                  <a:satMod val="105000"/>
                </a:srgbClr>
              </a:solidFill>
              <a:prstDash val="solid"/>
              <a:tailEnd type="triangle"/>
            </a:ln>
            <a:effectLst/>
          </p:spPr>
        </p:cxnSp>
        <p:sp>
          <p:nvSpPr>
            <p:cNvPr id="18" name="Star: 5 Points 17">
              <a:extLst>
                <a:ext uri="{FF2B5EF4-FFF2-40B4-BE49-F238E27FC236}">
                  <a16:creationId xmlns:a16="http://schemas.microsoft.com/office/drawing/2014/main" id="{6692332C-77E4-4D38-915A-320B3D7BE204}"/>
                </a:ext>
              </a:extLst>
            </p:cNvPr>
            <p:cNvSpPr/>
            <p:nvPr/>
          </p:nvSpPr>
          <p:spPr>
            <a:xfrm>
              <a:off x="4382940" y="5968323"/>
              <a:ext cx="576064" cy="360040"/>
            </a:xfrm>
            <a:prstGeom prst="star5">
              <a:avLst/>
            </a:prstGeom>
            <a:solidFill>
              <a:srgbClr val="00B05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EB346321-7E79-481E-9A53-C74B6C21413F}"/>
                </a:ext>
              </a:extLst>
            </p:cNvPr>
            <p:cNvSpPr/>
            <p:nvPr/>
          </p:nvSpPr>
          <p:spPr>
            <a:xfrm>
              <a:off x="4382940" y="4365104"/>
              <a:ext cx="3079621" cy="534309"/>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PROJ_SRV</a:t>
              </a:r>
            </a:p>
          </p:txBody>
        </p:sp>
      </p:grpSp>
      <p:sp>
        <p:nvSpPr>
          <p:cNvPr id="21" name="TextBox 20">
            <a:extLst>
              <a:ext uri="{FF2B5EF4-FFF2-40B4-BE49-F238E27FC236}">
                <a16:creationId xmlns:a16="http://schemas.microsoft.com/office/drawing/2014/main" id="{10059859-1F8A-4E92-AFDD-18DC60B3FB5E}"/>
              </a:ext>
            </a:extLst>
          </p:cNvPr>
          <p:cNvSpPr txBox="1"/>
          <p:nvPr/>
        </p:nvSpPr>
        <p:spPr>
          <a:xfrm>
            <a:off x="9993401" y="4703291"/>
            <a:ext cx="2220613" cy="1815882"/>
          </a:xfrm>
          <a:prstGeom prst="rect">
            <a:avLst/>
          </a:prstGeom>
          <a:noFill/>
        </p:spPr>
        <p:txBody>
          <a:bodyPr wrap="square" rtlCol="0">
            <a:spAutoFit/>
          </a:bodyPr>
          <a:lstStyle/>
          <a:p>
            <a:r>
              <a:rPr lang="en-US" sz="1400" dirty="0"/>
              <a:t>Whenever a </a:t>
            </a:r>
            <a:r>
              <a:rPr lang="en-US" sz="1400" dirty="0" err="1"/>
              <a:t>entitySet</a:t>
            </a:r>
            <a:r>
              <a:rPr lang="en-US" sz="1400" dirty="0"/>
              <a:t> is created, in Each entity 5 methods will be created –</a:t>
            </a:r>
          </a:p>
          <a:p>
            <a:r>
              <a:rPr lang="en-US" sz="1400" dirty="0"/>
              <a:t>OBJECT_GET_ENTITYSET</a:t>
            </a:r>
          </a:p>
          <a:p>
            <a:r>
              <a:rPr lang="en-US" sz="1400" dirty="0"/>
              <a:t>OBJECT_GET_ENTITY</a:t>
            </a:r>
          </a:p>
          <a:p>
            <a:r>
              <a:rPr lang="en-US" sz="1400" dirty="0"/>
              <a:t>OBJECT_CREATE_ENTITY</a:t>
            </a:r>
          </a:p>
          <a:p>
            <a:r>
              <a:rPr lang="en-US" sz="1400" dirty="0"/>
              <a:t>OBJECT_UPDATE_ENTITY</a:t>
            </a:r>
          </a:p>
          <a:p>
            <a:r>
              <a:rPr lang="en-US" sz="1400" dirty="0"/>
              <a:t>OBJECT_DELETE_ENTITY</a:t>
            </a:r>
          </a:p>
        </p:txBody>
      </p:sp>
      <p:cxnSp>
        <p:nvCxnSpPr>
          <p:cNvPr id="4" name="Straight Arrow Connector 3">
            <a:extLst>
              <a:ext uri="{FF2B5EF4-FFF2-40B4-BE49-F238E27FC236}">
                <a16:creationId xmlns:a16="http://schemas.microsoft.com/office/drawing/2014/main" id="{DD1F6BB6-320D-489D-8185-C6777DEC67D5}"/>
              </a:ext>
            </a:extLst>
          </p:cNvPr>
          <p:cNvCxnSpPr/>
          <p:nvPr/>
        </p:nvCxnSpPr>
        <p:spPr>
          <a:xfrm>
            <a:off x="9792479" y="5972175"/>
            <a:ext cx="3040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314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Building Get Entity Set Method for ProductSet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ProductSet</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dirty="0">
                <a:solidFill>
                  <a:prstClr val="black"/>
                </a:solidFill>
                <a:latin typeface="Calibri" panose="020F0502020204030204"/>
              </a:rPr>
              <a:t>Get EntitySet method(with filter, top and skip) in DPC Extension  (Class Builder tcode- </a:t>
            </a:r>
            <a:r>
              <a:rPr lang="en-US" b="1" dirty="0">
                <a:solidFill>
                  <a:prstClr val="black"/>
                </a:solidFill>
                <a:latin typeface="Calibri" panose="020F0502020204030204"/>
              </a:rPr>
              <a:t>se24</a:t>
            </a:r>
            <a:r>
              <a:rPr lang="en-US" dirty="0">
                <a:solidFill>
                  <a:prstClr val="black"/>
                </a:solidFill>
                <a:latin typeface="Calibri" panose="020F0502020204030204"/>
              </a:rPr>
              <a: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AECBB02-A318-4BDB-A665-A8893C67A678}"/>
              </a:ext>
            </a:extLst>
          </p:cNvPr>
          <p:cNvPicPr>
            <a:picLocks noChangeAspect="1"/>
          </p:cNvPicPr>
          <p:nvPr/>
        </p:nvPicPr>
        <p:blipFill>
          <a:blip r:embed="rId3"/>
          <a:stretch>
            <a:fillRect/>
          </a:stretch>
        </p:blipFill>
        <p:spPr>
          <a:xfrm>
            <a:off x="424871" y="1426866"/>
            <a:ext cx="3825582" cy="1969575"/>
          </a:xfrm>
          <a:prstGeom prst="rect">
            <a:avLst/>
          </a:prstGeom>
        </p:spPr>
        <p:style>
          <a:lnRef idx="2">
            <a:schemeClr val="dk1"/>
          </a:lnRef>
          <a:fillRef idx="1">
            <a:schemeClr val="lt1"/>
          </a:fillRef>
          <a:effectRef idx="0">
            <a:schemeClr val="dk1"/>
          </a:effectRef>
          <a:fontRef idx="minor">
            <a:schemeClr val="dk1"/>
          </a:fontRef>
        </p:style>
      </p:pic>
      <p:pic>
        <p:nvPicPr>
          <p:cNvPr id="7" name="Picture 6">
            <a:extLst>
              <a:ext uri="{FF2B5EF4-FFF2-40B4-BE49-F238E27FC236}">
                <a16:creationId xmlns:a16="http://schemas.microsoft.com/office/drawing/2014/main" id="{618A748E-CF17-4CD5-8BFE-36868CADE80B}"/>
              </a:ext>
            </a:extLst>
          </p:cNvPr>
          <p:cNvPicPr>
            <a:picLocks noChangeAspect="1"/>
          </p:cNvPicPr>
          <p:nvPr/>
        </p:nvPicPr>
        <p:blipFill rotWithShape="1">
          <a:blip r:embed="rId4"/>
          <a:srcRect t="8381" r="29952" b="10997"/>
          <a:stretch/>
        </p:blipFill>
        <p:spPr>
          <a:xfrm>
            <a:off x="5545915" y="1420609"/>
            <a:ext cx="6049625" cy="3372455"/>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6756E161-56DE-48E7-AD4D-F5091AA4C287}"/>
              </a:ext>
            </a:extLst>
          </p:cNvPr>
          <p:cNvPicPr>
            <a:picLocks noChangeAspect="1"/>
          </p:cNvPicPr>
          <p:nvPr/>
        </p:nvPicPr>
        <p:blipFill rotWithShape="1">
          <a:blip r:embed="rId5"/>
          <a:srcRect r="21122"/>
          <a:stretch/>
        </p:blipFill>
        <p:spPr>
          <a:xfrm>
            <a:off x="424871" y="3719139"/>
            <a:ext cx="4915441" cy="2847692"/>
          </a:xfrm>
          <a:prstGeom prst="rect">
            <a:avLst/>
          </a:prstGeom>
        </p:spPr>
        <p:style>
          <a:lnRef idx="2">
            <a:schemeClr val="dk1"/>
          </a:lnRef>
          <a:fillRef idx="1">
            <a:schemeClr val="lt1"/>
          </a:fillRef>
          <a:effectRef idx="0">
            <a:schemeClr val="dk1"/>
          </a:effectRef>
          <a:fontRef idx="minor">
            <a:schemeClr val="dk1"/>
          </a:fontRef>
        </p:style>
      </p:pic>
      <p:sp>
        <p:nvSpPr>
          <p:cNvPr id="3" name="Arrow: Right 2">
            <a:extLst>
              <a:ext uri="{FF2B5EF4-FFF2-40B4-BE49-F238E27FC236}">
                <a16:creationId xmlns:a16="http://schemas.microsoft.com/office/drawing/2014/main" id="{F6BF3F09-91F0-4EBD-B3AF-3113B4311C73}"/>
              </a:ext>
            </a:extLst>
          </p:cNvPr>
          <p:cNvSpPr/>
          <p:nvPr/>
        </p:nvSpPr>
        <p:spPr>
          <a:xfrm>
            <a:off x="4456057" y="2225458"/>
            <a:ext cx="884255"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5697374-FCE0-4988-86EB-BBAFE5698772}"/>
              </a:ext>
            </a:extLst>
          </p:cNvPr>
          <p:cNvSpPr txBox="1"/>
          <p:nvPr/>
        </p:nvSpPr>
        <p:spPr>
          <a:xfrm>
            <a:off x="5545915" y="5142985"/>
            <a:ext cx="4743597" cy="923330"/>
          </a:xfrm>
          <a:prstGeom prst="rect">
            <a:avLst/>
          </a:prstGeom>
          <a:noFill/>
        </p:spPr>
        <p:txBody>
          <a:bodyPr wrap="square" rtlCol="0">
            <a:spAutoFit/>
          </a:bodyPr>
          <a:lstStyle/>
          <a:p>
            <a:r>
              <a:rPr lang="en-US" dirty="0"/>
              <a:t>After adding the code just activate the service.</a:t>
            </a:r>
          </a:p>
          <a:p>
            <a:r>
              <a:rPr lang="en-US" dirty="0">
                <a:solidFill>
                  <a:schemeClr val="accent6"/>
                </a:solidFill>
              </a:rPr>
              <a:t>Code for PRODUCTSET_GET_ENTITYSET:</a:t>
            </a:r>
          </a:p>
          <a:p>
            <a:r>
              <a:rPr lang="en-US" dirty="0">
                <a:hlinkClick r:id="rId6"/>
              </a:rPr>
              <a:t>GetEntitySet</a:t>
            </a:r>
            <a:endParaRPr lang="en-US" dirty="0"/>
          </a:p>
        </p:txBody>
      </p:sp>
    </p:spTree>
    <p:extLst>
      <p:ext uri="{BB962C8B-B14F-4D97-AF65-F5344CB8AC3E}">
        <p14:creationId xmlns:p14="http://schemas.microsoft.com/office/powerpoint/2010/main" val="1695200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10</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5078313"/>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What is OData?</a:t>
            </a:r>
          </a:p>
          <a:p>
            <a:pPr marL="285750" indent="-285750">
              <a:buClr>
                <a:schemeClr val="tx1"/>
              </a:buClr>
              <a:buFont typeface="Arial" panose="020B0604020202020204" pitchFamily="34" charset="0"/>
              <a:buChar char="•"/>
            </a:pPr>
            <a:r>
              <a:rPr lang="en-US" dirty="0" err="1"/>
              <a:t>oData</a:t>
            </a:r>
            <a:r>
              <a:rPr lang="en-US" dirty="0"/>
              <a:t> Basics.</a:t>
            </a:r>
          </a:p>
          <a:p>
            <a:pPr marL="285750" indent="-285750">
              <a:buClr>
                <a:schemeClr val="tx1"/>
              </a:buClr>
              <a:buFont typeface="Arial" panose="020B0604020202020204" pitchFamily="34" charset="0"/>
              <a:buChar char="•"/>
            </a:pPr>
            <a:r>
              <a:rPr lang="en-US" dirty="0"/>
              <a:t>Structure of Odata.</a:t>
            </a:r>
          </a:p>
          <a:p>
            <a:pPr marL="285750" indent="-285750">
              <a:buClr>
                <a:schemeClr val="tx1"/>
              </a:buClr>
              <a:buFont typeface="Arial" panose="020B0604020202020204" pitchFamily="34" charset="0"/>
              <a:buChar char="•"/>
            </a:pPr>
            <a:r>
              <a:rPr lang="en-US" dirty="0"/>
              <a:t>Client Side Query With Odata.</a:t>
            </a:r>
          </a:p>
          <a:p>
            <a:pPr marL="285750" indent="-285750">
              <a:buClr>
                <a:schemeClr val="tx1"/>
              </a:buClr>
              <a:buFont typeface="Arial" panose="020B0604020202020204" pitchFamily="34" charset="0"/>
              <a:buChar char="•"/>
            </a:pPr>
            <a:r>
              <a:rPr lang="en-US" dirty="0"/>
              <a:t>Get Operations.</a:t>
            </a:r>
          </a:p>
          <a:p>
            <a:pPr marL="285750" indent="-285750">
              <a:buClr>
                <a:schemeClr val="tx1"/>
              </a:buClr>
              <a:buFont typeface="Arial" panose="020B0604020202020204" pitchFamily="34" charset="0"/>
              <a:buChar char="•"/>
            </a:pPr>
            <a:r>
              <a:rPr lang="en-US" dirty="0"/>
              <a:t>SAP Deployment Options</a:t>
            </a:r>
          </a:p>
          <a:p>
            <a:pPr marL="285750" indent="-285750">
              <a:buClr>
                <a:schemeClr val="tx1"/>
              </a:buClr>
              <a:buFont typeface="Arial" panose="020B0604020202020204" pitchFamily="34" charset="0"/>
              <a:buChar char="•"/>
            </a:pPr>
            <a:r>
              <a:rPr lang="en-US" dirty="0" err="1"/>
              <a:t>TCodes</a:t>
            </a:r>
            <a:r>
              <a:rPr lang="en-US" dirty="0"/>
              <a:t> and Services</a:t>
            </a:r>
          </a:p>
          <a:p>
            <a:pPr marL="285750" indent="-285750">
              <a:buClr>
                <a:schemeClr val="tx1"/>
              </a:buClr>
              <a:buFont typeface="Arial" panose="020B0604020202020204" pitchFamily="34" charset="0"/>
              <a:buChar char="•"/>
            </a:pPr>
            <a:r>
              <a:rPr lang="en-US" dirty="0"/>
              <a:t>Data Model for our use case</a:t>
            </a:r>
          </a:p>
          <a:p>
            <a:pPr marL="285750" indent="-285750">
              <a:buClr>
                <a:schemeClr val="tx1"/>
              </a:buClr>
              <a:buFont typeface="Arial" panose="020B0604020202020204" pitchFamily="34" charset="0"/>
              <a:buChar char="•"/>
            </a:pPr>
            <a:r>
              <a:rPr lang="en-US" dirty="0"/>
              <a:t>Creating OData Service. </a:t>
            </a:r>
          </a:p>
          <a:p>
            <a:pPr marL="285750" indent="-285750">
              <a:buClr>
                <a:schemeClr val="tx1"/>
              </a:buClr>
              <a:buFont typeface="Arial" panose="020B0604020202020204" pitchFamily="34" charset="0"/>
              <a:buChar char="•"/>
            </a:pPr>
            <a:r>
              <a:rPr lang="en-US" dirty="0"/>
              <a:t>Building Get Entity set Method</a:t>
            </a:r>
          </a:p>
          <a:p>
            <a:pPr marL="285750" indent="-285750">
              <a:buClr>
                <a:schemeClr val="tx1"/>
              </a:buClr>
              <a:buFont typeface="Arial" panose="020B0604020202020204" pitchFamily="34" charset="0"/>
              <a:buChar char="•"/>
            </a:pPr>
            <a:r>
              <a:rPr lang="en-US" dirty="0"/>
              <a:t>Testing the Get Entity set Method in Browser</a:t>
            </a:r>
          </a:p>
          <a:p>
            <a:pPr marL="285750" indent="-285750">
              <a:buClr>
                <a:schemeClr val="tx1"/>
              </a:buClr>
              <a:buFont typeface="Arial" panose="020B0604020202020204" pitchFamily="34" charset="0"/>
              <a:buChar char="•"/>
            </a:pPr>
            <a:r>
              <a:rPr lang="en-US" dirty="0"/>
              <a:t>Building Get Entity method (Single Product)</a:t>
            </a:r>
          </a:p>
          <a:p>
            <a:pPr marL="285750" indent="-285750">
              <a:buClr>
                <a:schemeClr val="tx1"/>
              </a:buClr>
              <a:buFont typeface="Arial" panose="020B0604020202020204" pitchFamily="34" charset="0"/>
              <a:buChar char="•"/>
            </a:pPr>
            <a:r>
              <a:rPr lang="en-US" dirty="0"/>
              <a:t>Introduction to the Postman Tool</a:t>
            </a:r>
          </a:p>
          <a:p>
            <a:pPr marL="285750" indent="-285750">
              <a:buClr>
                <a:schemeClr val="tx1"/>
              </a:buClr>
              <a:buFont typeface="Arial" panose="020B0604020202020204" pitchFamily="34" charset="0"/>
              <a:buChar char="•"/>
            </a:pPr>
            <a:r>
              <a:rPr lang="en-US" dirty="0"/>
              <a:t>Setting the Authorization in Postman</a:t>
            </a:r>
          </a:p>
          <a:p>
            <a:pPr marL="285750" indent="-285750">
              <a:buClr>
                <a:schemeClr val="tx1"/>
              </a:buClr>
              <a:buFont typeface="Arial" panose="020B0604020202020204" pitchFamily="34" charset="0"/>
              <a:buChar char="•"/>
            </a:pPr>
            <a:r>
              <a:rPr lang="en-US" dirty="0"/>
              <a:t>Testing Get Entity and Entity set using Postman</a:t>
            </a:r>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19857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solidFill>
                  <a:prstClr val="black"/>
                </a:solidFill>
                <a:latin typeface="Cooper Black" panose="0208090404030B020404" pitchFamily="18" charset="0"/>
                <a:ea typeface="+mn-ea"/>
                <a:cs typeface="+mn-cs"/>
              </a:rPr>
              <a:t>Test the Get Entity Set in Browser</a:t>
            </a:r>
            <a:endPar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buFont typeface="Wingdings" panose="05000000000000000000" pitchFamily="2" charset="2"/>
              <a:buChar cha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Now enter the Tcode - </a:t>
            </a:r>
            <a:r>
              <a:rPr kumimoji="0" lang="en-US" sz="1800" b="0" i="0" u="none" strike="noStrike" kern="1200" cap="none" spc="0" normalizeH="0" baseline="0" noProof="0" dirty="0">
                <a:ln>
                  <a:noFill/>
                </a:ln>
                <a:solidFill>
                  <a:schemeClr val="accent6"/>
                </a:solidFill>
                <a:effectLst/>
                <a:uLnTx/>
                <a:uFillTx/>
                <a:latin typeface="Calibri" panose="020F0502020204030204"/>
                <a:ea typeface="+mn-ea"/>
                <a:cs typeface="+mn-cs"/>
              </a:rPr>
              <a:t>/</a:t>
            </a:r>
            <a:r>
              <a:rPr lang="en-US" dirty="0">
                <a:solidFill>
                  <a:schemeClr val="accent6"/>
                </a:solidFill>
                <a:latin typeface="Calibri" panose="020F0502020204030204"/>
              </a:rPr>
              <a:t>n/iwfnd/maint_service </a:t>
            </a:r>
            <a:r>
              <a:rPr lang="en-US" dirty="0">
                <a:solidFill>
                  <a:prstClr val="black"/>
                </a:solidFill>
                <a:latin typeface="Calibri" panose="020F0502020204030204"/>
              </a:rPr>
              <a:t>and, there search our service using the filter option.</a:t>
            </a:r>
          </a:p>
          <a:p>
            <a:pPr marL="285750" indent="-285750">
              <a:buFont typeface="Wingdings" panose="05000000000000000000" pitchFamily="2" charset="2"/>
              <a:buChar char="§"/>
            </a:pPr>
            <a:r>
              <a:rPr lang="en-US" dirty="0">
                <a:solidFill>
                  <a:prstClr val="black"/>
                </a:solidFill>
                <a:latin typeface="Calibri" panose="020F0502020204030204"/>
              </a:rPr>
              <a:t>Now select the service and press the Call Browser button to open it in the Browser window.</a:t>
            </a:r>
          </a:p>
          <a:p>
            <a:pPr marL="285750" indent="-285750">
              <a:buFont typeface="Wingdings" panose="05000000000000000000" pitchFamily="2" charset="2"/>
              <a:buChar char="§"/>
            </a:pPr>
            <a:r>
              <a:rPr lang="en-US" dirty="0">
                <a:solidFill>
                  <a:prstClr val="black"/>
                </a:solidFill>
                <a:latin typeface="Calibri" panose="020F0502020204030204"/>
              </a:rPr>
              <a:t>Just add </a:t>
            </a:r>
            <a:r>
              <a:rPr lang="en-US" dirty="0">
                <a:solidFill>
                  <a:schemeClr val="accent6"/>
                </a:solidFill>
                <a:latin typeface="Calibri" panose="020F0502020204030204"/>
              </a:rPr>
              <a:t>/ProductSet </a:t>
            </a:r>
            <a:r>
              <a:rPr lang="en-US" dirty="0">
                <a:solidFill>
                  <a:prstClr val="black"/>
                </a:solidFill>
                <a:latin typeface="Calibri" panose="020F0502020204030204"/>
              </a:rPr>
              <a:t>at the end of the service to call the get product get entity set method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5D8DB59B-601D-49E2-BE5C-50821D9ADB06}"/>
              </a:ext>
            </a:extLst>
          </p:cNvPr>
          <p:cNvPicPr>
            <a:picLocks noChangeAspect="1"/>
          </p:cNvPicPr>
          <p:nvPr/>
        </p:nvPicPr>
        <p:blipFill rotWithShape="1">
          <a:blip r:embed="rId3"/>
          <a:srcRect r="20448" b="11175"/>
          <a:stretch/>
        </p:blipFill>
        <p:spPr>
          <a:xfrm>
            <a:off x="398163" y="1742882"/>
            <a:ext cx="2757019" cy="2194185"/>
          </a:xfrm>
          <a:prstGeom prst="rect">
            <a:avLst/>
          </a:prstGeom>
        </p:spPr>
      </p:pic>
      <p:pic>
        <p:nvPicPr>
          <p:cNvPr id="7" name="Picture 6">
            <a:extLst>
              <a:ext uri="{FF2B5EF4-FFF2-40B4-BE49-F238E27FC236}">
                <a16:creationId xmlns:a16="http://schemas.microsoft.com/office/drawing/2014/main" id="{05DAEDCF-B7E7-48FF-A927-8411DBD33713}"/>
              </a:ext>
            </a:extLst>
          </p:cNvPr>
          <p:cNvPicPr>
            <a:picLocks noChangeAspect="1"/>
          </p:cNvPicPr>
          <p:nvPr/>
        </p:nvPicPr>
        <p:blipFill rotWithShape="1">
          <a:blip r:embed="rId4"/>
          <a:srcRect r="16159" b="14573"/>
          <a:stretch/>
        </p:blipFill>
        <p:spPr>
          <a:xfrm>
            <a:off x="398163" y="4353434"/>
            <a:ext cx="2757019" cy="1959945"/>
          </a:xfrm>
          <a:prstGeom prst="rect">
            <a:avLst/>
          </a:prstGeom>
        </p:spPr>
      </p:pic>
      <p:sp>
        <p:nvSpPr>
          <p:cNvPr id="3" name="Arrow: Right 2">
            <a:extLst>
              <a:ext uri="{FF2B5EF4-FFF2-40B4-BE49-F238E27FC236}">
                <a16:creationId xmlns:a16="http://schemas.microsoft.com/office/drawing/2014/main" id="{FE631925-8080-4B1E-A83B-E72BEAD68591}"/>
              </a:ext>
            </a:extLst>
          </p:cNvPr>
          <p:cNvSpPr/>
          <p:nvPr/>
        </p:nvSpPr>
        <p:spPr>
          <a:xfrm>
            <a:off x="3903909" y="3960585"/>
            <a:ext cx="126609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9E8551E7-BB62-44B1-94F9-37BBF62B0F7E}"/>
              </a:ext>
            </a:extLst>
          </p:cNvPr>
          <p:cNvSpPr/>
          <p:nvPr/>
        </p:nvSpPr>
        <p:spPr>
          <a:xfrm>
            <a:off x="1768510" y="3937068"/>
            <a:ext cx="301450" cy="4163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10C3C7F-2120-4EC8-AA40-333AB86C940D}"/>
              </a:ext>
            </a:extLst>
          </p:cNvPr>
          <p:cNvPicPr>
            <a:picLocks noChangeAspect="1"/>
          </p:cNvPicPr>
          <p:nvPr/>
        </p:nvPicPr>
        <p:blipFill>
          <a:blip r:embed="rId5"/>
          <a:stretch>
            <a:fillRect/>
          </a:stretch>
        </p:blipFill>
        <p:spPr>
          <a:xfrm>
            <a:off x="5384021" y="1745042"/>
            <a:ext cx="5996657" cy="4518533"/>
          </a:xfrm>
          <a:prstGeom prst="rect">
            <a:avLst/>
          </a:prstGeom>
        </p:spPr>
        <p:style>
          <a:lnRef idx="2">
            <a:schemeClr val="dk1"/>
          </a:lnRef>
          <a:fillRef idx="1">
            <a:schemeClr val="lt1"/>
          </a:fillRef>
          <a:effectRef idx="0">
            <a:schemeClr val="dk1"/>
          </a:effectRef>
          <a:fontRef idx="minor">
            <a:schemeClr val="dk1"/>
          </a:fontRef>
        </p:style>
      </p:pic>
      <p:sp>
        <p:nvSpPr>
          <p:cNvPr id="12" name="TextBox 11">
            <a:extLst>
              <a:ext uri="{FF2B5EF4-FFF2-40B4-BE49-F238E27FC236}">
                <a16:creationId xmlns:a16="http://schemas.microsoft.com/office/drawing/2014/main" id="{E97982D5-3B11-481E-952B-87BECBFF4341}"/>
              </a:ext>
            </a:extLst>
          </p:cNvPr>
          <p:cNvSpPr txBox="1"/>
          <p:nvPr/>
        </p:nvSpPr>
        <p:spPr>
          <a:xfrm>
            <a:off x="6933362" y="6313379"/>
            <a:ext cx="3617407" cy="369332"/>
          </a:xfrm>
          <a:prstGeom prst="rect">
            <a:avLst/>
          </a:prstGeom>
          <a:noFill/>
        </p:spPr>
        <p:txBody>
          <a:bodyPr wrap="square" rtlCol="0">
            <a:spAutoFit/>
          </a:bodyPr>
          <a:lstStyle/>
          <a:p>
            <a:r>
              <a:rPr lang="en-US" dirty="0"/>
              <a:t>Calling the ProductSet in browser</a:t>
            </a:r>
          </a:p>
        </p:txBody>
      </p:sp>
    </p:spTree>
    <p:extLst>
      <p:ext uri="{BB962C8B-B14F-4D97-AF65-F5344CB8AC3E}">
        <p14:creationId xmlns:p14="http://schemas.microsoft.com/office/powerpoint/2010/main" val="28840580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Go to DPC Extension class of our service and redefine the method  PRODUCTSET_GET_ENTITY and put the below provided code. </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itle 3">
            <a:extLst>
              <a:ext uri="{FF2B5EF4-FFF2-40B4-BE49-F238E27FC236}">
                <a16:creationId xmlns:a16="http://schemas.microsoft.com/office/drawing/2014/main" id="{5841C0E6-B7A1-447B-B516-FCCE8EB87DB6}"/>
              </a:ext>
            </a:extLst>
          </p:cNvPr>
          <p:cNvSpPr txBox="1">
            <a:spLocks/>
          </p:cNvSpPr>
          <p:nvPr/>
        </p:nvSpPr>
        <p:spPr>
          <a:xfrm>
            <a:off x="261763" y="188641"/>
            <a:ext cx="1019857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Building Get Entity Method</a:t>
            </a:r>
          </a:p>
        </p:txBody>
      </p:sp>
      <p:pic>
        <p:nvPicPr>
          <p:cNvPr id="7" name="Picture 6">
            <a:extLst>
              <a:ext uri="{FF2B5EF4-FFF2-40B4-BE49-F238E27FC236}">
                <a16:creationId xmlns:a16="http://schemas.microsoft.com/office/drawing/2014/main" id="{DE3CD4BA-9E68-468B-9A3E-969C71127C9C}"/>
              </a:ext>
            </a:extLst>
          </p:cNvPr>
          <p:cNvPicPr>
            <a:picLocks noChangeAspect="1"/>
          </p:cNvPicPr>
          <p:nvPr/>
        </p:nvPicPr>
        <p:blipFill rotWithShape="1">
          <a:blip r:embed="rId3"/>
          <a:srcRect t="10355" r="25109" b="8792"/>
          <a:stretch/>
        </p:blipFill>
        <p:spPr>
          <a:xfrm>
            <a:off x="261763" y="1874686"/>
            <a:ext cx="4938973" cy="3774230"/>
          </a:xfrm>
          <a:prstGeom prst="rect">
            <a:avLst/>
          </a:prstGeom>
        </p:spPr>
      </p:pic>
      <p:pic>
        <p:nvPicPr>
          <p:cNvPr id="9" name="Picture 8">
            <a:hlinkClick r:id="rId4"/>
            <a:extLst>
              <a:ext uri="{FF2B5EF4-FFF2-40B4-BE49-F238E27FC236}">
                <a16:creationId xmlns:a16="http://schemas.microsoft.com/office/drawing/2014/main" id="{C4E513FD-DAB7-45B8-A5D6-D960641D03A5}"/>
              </a:ext>
            </a:extLst>
          </p:cNvPr>
          <p:cNvPicPr>
            <a:picLocks noChangeAspect="1"/>
          </p:cNvPicPr>
          <p:nvPr/>
        </p:nvPicPr>
        <p:blipFill>
          <a:blip r:embed="rId5"/>
          <a:stretch>
            <a:fillRect/>
          </a:stretch>
        </p:blipFill>
        <p:spPr>
          <a:xfrm>
            <a:off x="6734364" y="1874686"/>
            <a:ext cx="5363014" cy="3773451"/>
          </a:xfrm>
          <a:prstGeom prst="rect">
            <a:avLst/>
          </a:prstGeom>
        </p:spPr>
      </p:pic>
      <p:sp>
        <p:nvSpPr>
          <p:cNvPr id="3" name="Arrow: Right 2">
            <a:extLst>
              <a:ext uri="{FF2B5EF4-FFF2-40B4-BE49-F238E27FC236}">
                <a16:creationId xmlns:a16="http://schemas.microsoft.com/office/drawing/2014/main" id="{0610EDB4-92BC-4836-9A28-84F79F27DFB2}"/>
              </a:ext>
            </a:extLst>
          </p:cNvPr>
          <p:cNvSpPr/>
          <p:nvPr/>
        </p:nvSpPr>
        <p:spPr>
          <a:xfrm>
            <a:off x="5548364" y="3690981"/>
            <a:ext cx="773723"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8B85F4D-EEBC-41D9-9301-7B39CF8ACDCA}"/>
              </a:ext>
            </a:extLst>
          </p:cNvPr>
          <p:cNvSpPr txBox="1"/>
          <p:nvPr/>
        </p:nvSpPr>
        <p:spPr>
          <a:xfrm>
            <a:off x="6734464" y="5755744"/>
            <a:ext cx="4809523" cy="646331"/>
          </a:xfrm>
          <a:prstGeom prst="rect">
            <a:avLst/>
          </a:prstGeom>
          <a:noFill/>
        </p:spPr>
        <p:txBody>
          <a:bodyPr wrap="square" rtlCol="0">
            <a:spAutoFit/>
          </a:bodyPr>
          <a:lstStyle/>
          <a:p>
            <a:r>
              <a:rPr lang="en-US" dirty="0">
                <a:solidFill>
                  <a:schemeClr val="accent6"/>
                </a:solidFill>
              </a:rPr>
              <a:t>Code for PRODUCTSET_GET_ENTITY:</a:t>
            </a:r>
          </a:p>
          <a:p>
            <a:r>
              <a:rPr lang="en-US" dirty="0" err="1">
                <a:hlinkClick r:id="rId4"/>
              </a:rPr>
              <a:t>GetEntity</a:t>
            </a:r>
            <a:endParaRPr lang="en-US" dirty="0"/>
          </a:p>
        </p:txBody>
      </p:sp>
    </p:spTree>
    <p:extLst>
      <p:ext uri="{BB962C8B-B14F-4D97-AF65-F5344CB8AC3E}">
        <p14:creationId xmlns:p14="http://schemas.microsoft.com/office/powerpoint/2010/main" val="1869956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Postman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8680"/>
          </a:xfrm>
          <a:prstGeom prst="rect">
            <a:avLst/>
          </a:prstGeom>
          <a:noFill/>
        </p:spPr>
        <p:txBody>
          <a:bodyPr wrap="square" rtlCol="0">
            <a:spAutoFit/>
          </a:bodyPr>
          <a:lstStyle/>
          <a:p>
            <a:pPr marL="285750" indent="-285750" algn="just" defTabSz="914126">
              <a:buFontTx/>
              <a:buChar char="-"/>
            </a:pPr>
            <a:r>
              <a:rPr lang="en-US" sz="1799" dirty="0">
                <a:solidFill>
                  <a:prstClr val="black"/>
                </a:solidFill>
                <a:latin typeface="Calibri"/>
              </a:rPr>
              <a:t>Postman is a free tool which can be used to test any kind of REST/OData Services outside of the system. This allows us to consume the data as if an external consumer would really do.</a:t>
            </a:r>
          </a:p>
          <a:p>
            <a:pPr marL="285750" indent="-285750" algn="just" defTabSz="914126">
              <a:buFontTx/>
              <a:buChar char="-"/>
            </a:pPr>
            <a:r>
              <a:rPr kumimoji="0" lang="en-US" sz="180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Postman is an API platform for building and using APIs. Postman simplifies each step of the API lifecycle and streamlines collaboration so you can create better APIs—faster.</a:t>
            </a:r>
            <a:endParaRPr kumimoji="0" lang="en-US" sz="1799" i="0" u="none" strike="noStrike" kern="1200" cap="none" spc="0" normalizeH="0" baseline="0" noProof="0" dirty="0">
              <a:ln>
                <a:noFill/>
              </a:ln>
              <a:solidFill>
                <a:prstClr val="black"/>
              </a:solidFill>
              <a:effectLst/>
              <a:uLnTx/>
              <a:uFillTx/>
              <a:latin typeface="Calibri"/>
              <a:ea typeface="+mn-ea"/>
              <a:cs typeface="Calibri" panose="020F0502020204030204" pitchFamily="34" charset="0"/>
            </a:endParaRPr>
          </a:p>
          <a:p>
            <a:pPr marL="285750" indent="-285750" algn="just" defTabSz="914126">
              <a:buFontTx/>
              <a:buChar char="-"/>
            </a:pPr>
            <a:r>
              <a:rPr lang="en-US" sz="1799" dirty="0">
                <a:solidFill>
                  <a:prstClr val="black"/>
                </a:solidFill>
                <a:latin typeface="Calibri"/>
              </a:rPr>
              <a:t>As an ABAP developer, you can develop postman collection and deliver it to Fiori Developers for consumption to showcase, what our service is capable of.</a:t>
            </a:r>
          </a:p>
          <a:p>
            <a:pPr marL="285750" indent="-285750" algn="just" defTabSz="914126">
              <a:buFontTx/>
              <a:buChar char="-"/>
            </a:pPr>
            <a:r>
              <a:rPr lang="en-US" dirty="0">
                <a:solidFill>
                  <a:srgbClr val="202124"/>
                </a:solidFill>
              </a:rPr>
              <a:t>Postman can run GET, POST, PUT, PATCH, MERGE, DELETE, and various other request methods as well, and has utilities to help with developing APIs. </a:t>
            </a:r>
            <a:r>
              <a:rPr lang="en-US" b="1" dirty="0">
                <a:solidFill>
                  <a:srgbClr val="202124"/>
                </a:solidFill>
              </a:rPr>
              <a:t>Free and paid versions</a:t>
            </a:r>
            <a:r>
              <a:rPr lang="en-US" dirty="0">
                <a:solidFill>
                  <a:srgbClr val="202124"/>
                </a:solidFill>
              </a:rPr>
              <a:t> are available for Mac, Windows, Linux, and as a Chrome app.</a:t>
            </a:r>
          </a:p>
          <a:p>
            <a:pPr marL="285750" indent="-285750" algn="just" defTabSz="914126">
              <a:buFontTx/>
              <a:buChar char="-"/>
            </a:pPr>
            <a:r>
              <a:rPr lang="en-US" dirty="0">
                <a:solidFill>
                  <a:srgbClr val="202124"/>
                </a:solidFill>
              </a:rPr>
              <a:t>You can Download the postman tool from the link give below: </a:t>
            </a:r>
            <a:r>
              <a:rPr lang="en-US" dirty="0">
                <a:hlinkClick r:id="rId3"/>
              </a:rPr>
              <a:t>https://www.postman.com/downloads/</a:t>
            </a:r>
            <a:endParaRPr lang="en-US" dirty="0"/>
          </a:p>
          <a:p>
            <a:pPr lvl="1" algn="just" defTabSz="914126"/>
            <a:endParaRPr lang="en-US" sz="1799" dirty="0">
              <a:solidFill>
                <a:prstClr val="black"/>
              </a:solidFill>
              <a:latin typeface="Calibri"/>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2">
            <a:extLst>
              <a:ext uri="{FF2B5EF4-FFF2-40B4-BE49-F238E27FC236}">
                <a16:creationId xmlns:a16="http://schemas.microsoft.com/office/drawing/2014/main" id="{0E200E29-E2BB-4F85-8893-32CE3DF7F9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50305" y="4290188"/>
            <a:ext cx="1788722" cy="1788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7072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Postman App Layout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The below screen shot shows a basic layout of a request in Postman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E3E7E9B-D63E-4F2A-B36D-DB78953A8BD4}"/>
              </a:ext>
            </a:extLst>
          </p:cNvPr>
          <p:cNvPicPr>
            <a:picLocks noChangeAspect="1"/>
          </p:cNvPicPr>
          <p:nvPr/>
        </p:nvPicPr>
        <p:blipFill>
          <a:blip r:embed="rId3"/>
          <a:stretch>
            <a:fillRect/>
          </a:stretch>
        </p:blipFill>
        <p:spPr>
          <a:xfrm>
            <a:off x="964507" y="1325025"/>
            <a:ext cx="9756155" cy="5388043"/>
          </a:xfrm>
          <a:prstGeom prst="rect">
            <a:avLst/>
          </a:prstGeom>
        </p:spPr>
      </p:pic>
    </p:spTree>
    <p:extLst>
      <p:ext uri="{BB962C8B-B14F-4D97-AF65-F5344CB8AC3E}">
        <p14:creationId xmlns:p14="http://schemas.microsoft.com/office/powerpoint/2010/main" val="914040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Setting Basic Auth in Postman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3894600" cy="369332"/>
          </a:xfrm>
          <a:prstGeom prst="rect">
            <a:avLst/>
          </a:prstGeom>
          <a:noFill/>
        </p:spPr>
        <p:txBody>
          <a:bodyPr wrap="square" rtlCol="0">
            <a:spAutoFit/>
          </a:bodyPr>
          <a:lstStyle/>
          <a:p>
            <a:r>
              <a:rPr lang="en-US" dirty="0"/>
              <a:t>Step 1: Go to the </a:t>
            </a:r>
            <a:r>
              <a:rPr lang="en-US" b="1" dirty="0">
                <a:solidFill>
                  <a:schemeClr val="accent6"/>
                </a:solidFill>
              </a:rPr>
              <a:t>Authorization</a:t>
            </a:r>
            <a:r>
              <a:rPr lang="en-US" dirty="0"/>
              <a:t>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58708D5-BE86-4AE5-91E8-794BC682F448}"/>
              </a:ext>
            </a:extLst>
          </p:cNvPr>
          <p:cNvPicPr>
            <a:picLocks noChangeAspect="1"/>
          </p:cNvPicPr>
          <p:nvPr/>
        </p:nvPicPr>
        <p:blipFill>
          <a:blip r:embed="rId3"/>
          <a:stretch>
            <a:fillRect/>
          </a:stretch>
        </p:blipFill>
        <p:spPr>
          <a:xfrm>
            <a:off x="261764" y="1239457"/>
            <a:ext cx="2743259" cy="998828"/>
          </a:xfrm>
          <a:prstGeom prst="rect">
            <a:avLst/>
          </a:prstGeom>
        </p:spPr>
      </p:pic>
      <p:sp>
        <p:nvSpPr>
          <p:cNvPr id="9" name="TextBox 8">
            <a:extLst>
              <a:ext uri="{FF2B5EF4-FFF2-40B4-BE49-F238E27FC236}">
                <a16:creationId xmlns:a16="http://schemas.microsoft.com/office/drawing/2014/main" id="{43911D6D-CE2F-4166-882A-32AF4A1C2A0E}"/>
              </a:ext>
            </a:extLst>
          </p:cNvPr>
          <p:cNvSpPr txBox="1"/>
          <p:nvPr/>
        </p:nvSpPr>
        <p:spPr>
          <a:xfrm>
            <a:off x="261764" y="2417390"/>
            <a:ext cx="3312709" cy="369332"/>
          </a:xfrm>
          <a:prstGeom prst="rect">
            <a:avLst/>
          </a:prstGeom>
          <a:noFill/>
        </p:spPr>
        <p:txBody>
          <a:bodyPr wrap="square" rtlCol="0">
            <a:spAutoFit/>
          </a:bodyPr>
          <a:lstStyle/>
          <a:p>
            <a:r>
              <a:rPr lang="en-US" dirty="0"/>
              <a:t>Step 2: Select </a:t>
            </a:r>
            <a:r>
              <a:rPr lang="en-US" b="1" dirty="0">
                <a:solidFill>
                  <a:schemeClr val="accent6"/>
                </a:solidFill>
              </a:rPr>
              <a:t>Basic Auth</a:t>
            </a:r>
            <a:r>
              <a:rPr lang="en-US" dirty="0">
                <a:solidFill>
                  <a:schemeClr val="accent6"/>
                </a:solidFill>
              </a:rPr>
              <a:t> </a:t>
            </a:r>
            <a:r>
              <a:rPr lang="en-US" dirty="0"/>
              <a:t>as Type</a:t>
            </a:r>
          </a:p>
        </p:txBody>
      </p:sp>
      <p:pic>
        <p:nvPicPr>
          <p:cNvPr id="6" name="Picture 5">
            <a:extLst>
              <a:ext uri="{FF2B5EF4-FFF2-40B4-BE49-F238E27FC236}">
                <a16:creationId xmlns:a16="http://schemas.microsoft.com/office/drawing/2014/main" id="{2FD1830C-F4F5-4322-9EBF-D6A2BA01E746}"/>
              </a:ext>
            </a:extLst>
          </p:cNvPr>
          <p:cNvPicPr>
            <a:picLocks noChangeAspect="1"/>
          </p:cNvPicPr>
          <p:nvPr/>
        </p:nvPicPr>
        <p:blipFill>
          <a:blip r:embed="rId4"/>
          <a:stretch>
            <a:fillRect/>
          </a:stretch>
        </p:blipFill>
        <p:spPr>
          <a:xfrm>
            <a:off x="261764" y="3000252"/>
            <a:ext cx="3059789" cy="3425557"/>
          </a:xfrm>
          <a:prstGeom prst="rect">
            <a:avLst/>
          </a:prstGeom>
        </p:spPr>
      </p:pic>
      <p:cxnSp>
        <p:nvCxnSpPr>
          <p:cNvPr id="10" name="Straight Connector 9">
            <a:extLst>
              <a:ext uri="{FF2B5EF4-FFF2-40B4-BE49-F238E27FC236}">
                <a16:creationId xmlns:a16="http://schemas.microsoft.com/office/drawing/2014/main" id="{6B01DC08-F16D-4597-B5A5-8F92504820D0}"/>
              </a:ext>
            </a:extLst>
          </p:cNvPr>
          <p:cNvCxnSpPr>
            <a:cxnSpLocks/>
          </p:cNvCxnSpPr>
          <p:nvPr/>
        </p:nvCxnSpPr>
        <p:spPr>
          <a:xfrm>
            <a:off x="4592782" y="696191"/>
            <a:ext cx="0" cy="59431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4D403FA-1846-44E2-97A2-21032BD32B10}"/>
              </a:ext>
            </a:extLst>
          </p:cNvPr>
          <p:cNvSpPr txBox="1"/>
          <p:nvPr/>
        </p:nvSpPr>
        <p:spPr>
          <a:xfrm>
            <a:off x="4592782" y="779090"/>
            <a:ext cx="6787896" cy="369332"/>
          </a:xfrm>
          <a:prstGeom prst="rect">
            <a:avLst/>
          </a:prstGeom>
          <a:noFill/>
        </p:spPr>
        <p:txBody>
          <a:bodyPr wrap="square" rtlCol="0">
            <a:spAutoFit/>
          </a:bodyPr>
          <a:lstStyle/>
          <a:p>
            <a:r>
              <a:rPr lang="en-US" dirty="0"/>
              <a:t>Step 3: Set the Username and Password.</a:t>
            </a:r>
          </a:p>
        </p:txBody>
      </p:sp>
      <p:pic>
        <p:nvPicPr>
          <p:cNvPr id="14" name="Picture 13">
            <a:extLst>
              <a:ext uri="{FF2B5EF4-FFF2-40B4-BE49-F238E27FC236}">
                <a16:creationId xmlns:a16="http://schemas.microsoft.com/office/drawing/2014/main" id="{CE2BC205-A82A-47F4-AEE2-2C9E18321EB1}"/>
              </a:ext>
            </a:extLst>
          </p:cNvPr>
          <p:cNvPicPr>
            <a:picLocks noChangeAspect="1"/>
          </p:cNvPicPr>
          <p:nvPr/>
        </p:nvPicPr>
        <p:blipFill>
          <a:blip r:embed="rId5"/>
          <a:stretch>
            <a:fillRect/>
          </a:stretch>
        </p:blipFill>
        <p:spPr>
          <a:xfrm>
            <a:off x="4845702" y="1231321"/>
            <a:ext cx="6119578" cy="1498242"/>
          </a:xfrm>
          <a:prstGeom prst="rect">
            <a:avLst/>
          </a:prstGeom>
        </p:spPr>
      </p:pic>
      <p:sp>
        <p:nvSpPr>
          <p:cNvPr id="17" name="TextBox 16">
            <a:extLst>
              <a:ext uri="{FF2B5EF4-FFF2-40B4-BE49-F238E27FC236}">
                <a16:creationId xmlns:a16="http://schemas.microsoft.com/office/drawing/2014/main" id="{343EA730-8E4F-4CBD-BB12-DA7D7C60A8AB}"/>
              </a:ext>
            </a:extLst>
          </p:cNvPr>
          <p:cNvSpPr txBox="1"/>
          <p:nvPr/>
        </p:nvSpPr>
        <p:spPr>
          <a:xfrm>
            <a:off x="4641688" y="2968538"/>
            <a:ext cx="6787896" cy="369332"/>
          </a:xfrm>
          <a:prstGeom prst="rect">
            <a:avLst/>
          </a:prstGeom>
          <a:noFill/>
        </p:spPr>
        <p:txBody>
          <a:bodyPr wrap="square" rtlCol="0">
            <a:spAutoFit/>
          </a:bodyPr>
          <a:lstStyle/>
          <a:p>
            <a:r>
              <a:rPr lang="en-US" dirty="0"/>
              <a:t>Step 4: Save.</a:t>
            </a:r>
          </a:p>
        </p:txBody>
      </p:sp>
      <p:pic>
        <p:nvPicPr>
          <p:cNvPr id="16" name="Picture 15">
            <a:extLst>
              <a:ext uri="{FF2B5EF4-FFF2-40B4-BE49-F238E27FC236}">
                <a16:creationId xmlns:a16="http://schemas.microsoft.com/office/drawing/2014/main" id="{465ED1EE-60C4-4224-B45B-42D45F530057}"/>
              </a:ext>
            </a:extLst>
          </p:cNvPr>
          <p:cNvPicPr>
            <a:picLocks noChangeAspect="1"/>
          </p:cNvPicPr>
          <p:nvPr/>
        </p:nvPicPr>
        <p:blipFill>
          <a:blip r:embed="rId6"/>
          <a:stretch>
            <a:fillRect/>
          </a:stretch>
        </p:blipFill>
        <p:spPr>
          <a:xfrm>
            <a:off x="4845702" y="3520131"/>
            <a:ext cx="6449028" cy="2456542"/>
          </a:xfrm>
          <a:prstGeom prst="rect">
            <a:avLst/>
          </a:prstGeom>
        </p:spPr>
      </p:pic>
    </p:spTree>
    <p:extLst>
      <p:ext uri="{BB962C8B-B14F-4D97-AF65-F5344CB8AC3E}">
        <p14:creationId xmlns:p14="http://schemas.microsoft.com/office/powerpoint/2010/main" val="21811297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8"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a:t>
            </a:r>
            <a:r>
              <a:rPr kumimoji="0" lang="en-IN" sz="4800" b="1" i="0" u="none" strike="noStrike" kern="1200" cap="none" spc="10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Day 10</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991243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a:ln>
                  <a:noFill/>
                </a:ln>
                <a:solidFill>
                  <a:prstClr val="white"/>
                </a:solidFill>
                <a:effectLst/>
                <a:uLnTx/>
                <a:uFillTx/>
                <a:latin typeface="Calibri" panose="020F0502020204030204"/>
                <a:ea typeface="+mn-ea"/>
                <a:cs typeface="+mn-cs"/>
              </a:rPr>
              <a:t>Shekhar Vedi</a:t>
            </a:r>
            <a:endPar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OData?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396836" cy="1754326"/>
          </a:xfrm>
          <a:prstGeom prst="rect">
            <a:avLst/>
          </a:prstGeom>
          <a:noFill/>
        </p:spPr>
        <p:txBody>
          <a:bodyPr wrap="square" rtlCol="0">
            <a:spAutoFit/>
          </a:bodyPr>
          <a:lstStyle/>
          <a:p>
            <a:pPr algn="just"/>
            <a:r>
              <a:rPr lang="en-US" dirty="0"/>
              <a:t>OData Stands for Open Data Protocol, It is an stateless protocol; it is an OASIS standard to communicate to server using  REST(</a:t>
            </a:r>
            <a:r>
              <a:rPr lang="en-US" dirty="0" err="1"/>
              <a:t>Represerntational</a:t>
            </a:r>
            <a:r>
              <a:rPr lang="en-US" dirty="0"/>
              <a:t> state Transfer) based service. It was acquired by Microsoft in 2012 and adopted by many companies to build REST services to expose data over internet HTTP/HTTPs protocol.</a:t>
            </a:r>
          </a:p>
          <a:p>
            <a:pPr algn="just"/>
            <a:r>
              <a:rPr lang="en-US" b="1" dirty="0"/>
              <a:t>Funda Fox</a:t>
            </a:r>
          </a:p>
          <a:p>
            <a:pPr algn="just"/>
            <a:r>
              <a:rPr lang="en-US" dirty="0"/>
              <a:t>Fiori cannot talk to FM, program, CDS views, …. Fiori only and only talk to OData service which is built on top of FM, ABAP code, CDS view.</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956924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OData Basics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29875"/>
          </a:xfrm>
          <a:prstGeom prst="rect">
            <a:avLst/>
          </a:prstGeom>
          <a:noFill/>
        </p:spPr>
        <p:txBody>
          <a:bodyPr wrap="square" rtlCol="0">
            <a:spAutoFit/>
          </a:bodyPr>
          <a:lstStyle/>
          <a:p>
            <a:pPr defTabSz="914126"/>
            <a:r>
              <a:rPr lang="en-US" sz="1799" dirty="0">
                <a:solidFill>
                  <a:prstClr val="black"/>
                </a:solidFill>
                <a:latin typeface="Calibri"/>
              </a:rPr>
              <a:t>This OData Protocol is mainly used to expose data over HTTP. It does not matter from consumer point, which technology the OData is built on. This way we are abstracted from the underlaying programming/database. </a:t>
            </a:r>
            <a:r>
              <a:rPr lang="en-US" sz="1799" b="1" dirty="0">
                <a:solidFill>
                  <a:prstClr val="black"/>
                </a:solidFill>
                <a:latin typeface="Calibri"/>
              </a:rPr>
              <a:t>Fiori only and only understand OData, it cannot talk to BAPI, BADI, FM, CDS View, Interface, Class.</a:t>
            </a:r>
          </a:p>
          <a:p>
            <a:pPr defTabSz="914126"/>
            <a:r>
              <a:rPr lang="en-US" sz="1799" dirty="0">
                <a:solidFill>
                  <a:prstClr val="black"/>
                </a:solidFill>
                <a:latin typeface="Calibri"/>
              </a:rPr>
              <a:t>Lets start understanding a sample odata given by Microsoft on </a:t>
            </a:r>
            <a:r>
              <a:rPr lang="en-US" sz="1799" dirty="0">
                <a:solidFill>
                  <a:prstClr val="black"/>
                </a:solidFill>
                <a:latin typeface="Calibri"/>
                <a:hlinkClick r:id="rId3"/>
              </a:rPr>
              <a:t>odata.org</a:t>
            </a:r>
            <a:endParaRPr lang="en-US" sz="1799" dirty="0">
              <a:solidFill>
                <a:prstClr val="black"/>
              </a:solidFill>
              <a:latin typeface="Calibri"/>
            </a:endParaRPr>
          </a:p>
          <a:p>
            <a:pPr defTabSz="914126"/>
            <a:r>
              <a:rPr lang="en-US" sz="1799" dirty="0">
                <a:solidFill>
                  <a:prstClr val="black"/>
                </a:solidFill>
                <a:latin typeface="Calibri"/>
              </a:rPr>
              <a:t>1. </a:t>
            </a:r>
            <a:r>
              <a:rPr lang="en-US" sz="1799" b="1" dirty="0">
                <a:solidFill>
                  <a:prstClr val="black"/>
                </a:solidFill>
                <a:latin typeface="Calibri"/>
              </a:rPr>
              <a:t>Service document </a:t>
            </a:r>
            <a:r>
              <a:rPr lang="en-US" sz="1799" dirty="0">
                <a:solidFill>
                  <a:prstClr val="black"/>
                </a:solidFill>
                <a:latin typeface="Calibri"/>
              </a:rPr>
              <a:t>– is a collection of entity sets to access the data. </a:t>
            </a:r>
          </a:p>
          <a:p>
            <a:pPr marL="285750" indent="-285750" defTabSz="914126">
              <a:buFontTx/>
              <a:buChar char="-"/>
            </a:pPr>
            <a:r>
              <a:rPr lang="en-US" sz="1799" dirty="0">
                <a:solidFill>
                  <a:prstClr val="black"/>
                </a:solidFill>
                <a:latin typeface="Calibri"/>
              </a:rPr>
              <a:t>An Entity set is built by an Entity Type. Entity Set is the right end point to perform CURDQ operations</a:t>
            </a:r>
          </a:p>
          <a:p>
            <a:pPr marL="285750" indent="-285750" defTabSz="914126">
              <a:buFontTx/>
              <a:buChar char="-"/>
            </a:pPr>
            <a:r>
              <a:rPr lang="en-US" sz="1799" dirty="0">
                <a:solidFill>
                  <a:prstClr val="black"/>
                </a:solidFill>
                <a:latin typeface="Calibri"/>
              </a:rPr>
              <a:t>Entity Type describes the structure of the data – metadata</a:t>
            </a:r>
          </a:p>
          <a:p>
            <a:pPr marL="285750" indent="-285750" defTabSz="914126">
              <a:buFontTx/>
              <a:buChar char="-"/>
            </a:pPr>
            <a:endParaRPr lang="en-US" sz="1799" dirty="0">
              <a:solidFill>
                <a:prstClr val="black"/>
              </a:solidFill>
              <a:latin typeface="Calibri"/>
            </a:endParaRPr>
          </a:p>
          <a:p>
            <a:pPr defTabSz="914126"/>
            <a:r>
              <a:rPr lang="en-US" sz="1799" dirty="0">
                <a:solidFill>
                  <a:prstClr val="black"/>
                </a:solidFill>
                <a:latin typeface="Calibri"/>
                <a:hlinkClick r:id="rId4"/>
              </a:rPr>
              <a:t>https://services.odata.org/V3/Northwind/Northwind.svc/</a:t>
            </a:r>
            <a:endParaRPr lang="en-US" sz="1799" dirty="0">
              <a:solidFill>
                <a:prstClr val="black"/>
              </a:solidFill>
              <a:latin typeface="Calibri"/>
            </a:endParaRPr>
          </a:p>
          <a:p>
            <a:pPr defTabSz="914126"/>
            <a:endParaRPr lang="en-US" sz="1799" dirty="0">
              <a:solidFill>
                <a:prstClr val="black"/>
              </a:solidFill>
              <a:latin typeface="Calibri"/>
            </a:endParaRPr>
          </a:p>
          <a:p>
            <a:pPr defTabSz="914126"/>
            <a:r>
              <a:rPr lang="en-US" sz="1799" dirty="0">
                <a:solidFill>
                  <a:prstClr val="black"/>
                </a:solidFill>
                <a:latin typeface="Calibri"/>
              </a:rPr>
              <a:t>2. </a:t>
            </a:r>
            <a:r>
              <a:rPr lang="en-US" sz="1799" b="1" dirty="0">
                <a:solidFill>
                  <a:prstClr val="black"/>
                </a:solidFill>
                <a:latin typeface="Calibri"/>
              </a:rPr>
              <a:t>Service metadata document </a:t>
            </a:r>
            <a:r>
              <a:rPr lang="en-US" sz="1799" dirty="0">
                <a:solidFill>
                  <a:prstClr val="black"/>
                </a:solidFill>
                <a:latin typeface="Calibri"/>
              </a:rPr>
              <a:t>– describes all the properties and entity types</a:t>
            </a:r>
          </a:p>
          <a:p>
            <a:pPr defTabSz="914126"/>
            <a:r>
              <a:rPr lang="en-US" sz="1799" dirty="0">
                <a:solidFill>
                  <a:prstClr val="black"/>
                </a:solidFill>
                <a:latin typeface="Calibri"/>
              </a:rPr>
              <a:t>Which includes key, properties, attributes (nullable, key, max length, create), NavigationProperty</a:t>
            </a:r>
          </a:p>
          <a:p>
            <a:pPr defTabSz="914126"/>
            <a:r>
              <a:rPr lang="en-US" sz="1799" dirty="0">
                <a:solidFill>
                  <a:prstClr val="black"/>
                </a:solidFill>
                <a:latin typeface="Calibri"/>
              </a:rPr>
              <a:t>Also includes the relations between entities called </a:t>
            </a:r>
            <a:r>
              <a:rPr lang="en-US" sz="1799" b="1" dirty="0">
                <a:solidFill>
                  <a:prstClr val="black"/>
                </a:solidFill>
                <a:latin typeface="Calibri"/>
              </a:rPr>
              <a:t>association </a:t>
            </a:r>
            <a:r>
              <a:rPr lang="en-US" sz="1799" dirty="0">
                <a:solidFill>
                  <a:prstClr val="black"/>
                </a:solidFill>
                <a:latin typeface="Calibri"/>
              </a:rPr>
              <a:t>(compare with Foreign key)</a:t>
            </a:r>
          </a:p>
          <a:p>
            <a:pPr defTabSz="914126"/>
            <a:r>
              <a:rPr lang="en-US" sz="1799" dirty="0">
                <a:solidFill>
                  <a:prstClr val="black"/>
                </a:solidFill>
                <a:latin typeface="Calibri"/>
              </a:rPr>
              <a:t>Usually one database table is considered as one entity.</a:t>
            </a:r>
          </a:p>
          <a:p>
            <a:pPr defTabSz="914126"/>
            <a:endParaRPr lang="en-US" sz="1799" dirty="0">
              <a:solidFill>
                <a:prstClr val="black"/>
              </a:solidFill>
              <a:latin typeface="Calibri"/>
            </a:endParaRPr>
          </a:p>
          <a:p>
            <a:pPr defTabSz="914126"/>
            <a:r>
              <a:rPr lang="en-US" sz="1799" dirty="0">
                <a:solidFill>
                  <a:prstClr val="black"/>
                </a:solidFill>
                <a:latin typeface="Calibri"/>
                <a:hlinkClick r:id="rId5"/>
              </a:rPr>
              <a:t>https://services.odata.org/V3/Northwind/Northwind.svc/$metadata</a:t>
            </a:r>
            <a:endParaRPr lang="en-US" sz="1799" dirty="0">
              <a:solidFill>
                <a:prstClr val="black"/>
              </a:solidFill>
              <a:latin typeface="Calibri"/>
            </a:endParaRPr>
          </a:p>
          <a:p>
            <a:pPr defTabSz="914126"/>
            <a:endParaRPr lang="en-US" sz="1799" dirty="0">
              <a:solidFill>
                <a:prstClr val="black"/>
              </a:solidFill>
              <a:latin typeface="Calibri"/>
            </a:endParaRPr>
          </a:p>
          <a:p>
            <a:pPr defTabSz="914126"/>
            <a:r>
              <a:rPr lang="en-US" sz="1799" dirty="0">
                <a:solidFill>
                  <a:prstClr val="black"/>
                </a:solidFill>
                <a:latin typeface="Calibri"/>
                <a:hlinkClick r:id="rId6"/>
              </a:rPr>
              <a:t>https://chrome.google.com/webstore/detail/jsonview/chklaanhfefbnpoihckbnefhakgolnmc</a:t>
            </a:r>
            <a:endParaRPr lang="en-US" sz="1799" dirty="0">
              <a:solidFill>
                <a:prstClr val="black"/>
              </a:solidFill>
              <a:latin typeface="Calibri"/>
            </a:endParaRPr>
          </a:p>
          <a:p>
            <a:pPr defTabSz="914126"/>
            <a:r>
              <a:rPr lang="en-US" sz="1799" dirty="0">
                <a:solidFill>
                  <a:prstClr val="black"/>
                </a:solidFill>
                <a:latin typeface="Calibri"/>
                <a:hlinkClick r:id="rId7"/>
              </a:rPr>
              <a:t>https://chrome.google.com/webstore/detail/xml-tree/gbammbheopgpmaagmckhpjbfgdfkpadb</a:t>
            </a:r>
            <a:endParaRPr lang="en-US" sz="1799" dirty="0">
              <a:solidFill>
                <a:prstClr val="black"/>
              </a:solidFill>
              <a:latin typeface="Calibri"/>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544514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a:t>
            </a:r>
            <a:r>
              <a:rPr lang="en-US" sz="3600" b="1" i="0" dirty="0">
                <a:effectLst/>
                <a:latin typeface="Cooper Black" panose="0208090404030B020404" pitchFamily="18" charset="0"/>
              </a:rPr>
              <a:t>of an OData URL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sz="1800" dirty="0"/>
              <a:t>http://stcfin.st.com:8021/sap/opu/odata/IWBEP/GWSAMPLE_BASIC/ProductSet?$format=json</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64800F8D-EE3A-4C4C-8D47-41C322824E2A}"/>
              </a:ext>
            </a:extLst>
          </p:cNvPr>
          <p:cNvSpPr txBox="1"/>
          <p:nvPr/>
        </p:nvSpPr>
        <p:spPr>
          <a:xfrm>
            <a:off x="286327" y="2142836"/>
            <a:ext cx="11841018" cy="830997"/>
          </a:xfrm>
          <a:prstGeom prst="rect">
            <a:avLst/>
          </a:prstGeom>
          <a:noFill/>
        </p:spPr>
        <p:txBody>
          <a:bodyPr wrap="square" rtlCol="0">
            <a:spAutoFit/>
          </a:bodyPr>
          <a:lstStyle/>
          <a:p>
            <a:r>
              <a:rPr lang="en-US" sz="2400" dirty="0"/>
              <a:t>http(s)://hostname:port/sap/opu/odata/sap/SERVICENAME_SRV/ENTITYSET?p1=val&amp;p2=</a:t>
            </a:r>
            <a:r>
              <a:rPr lang="en-US" sz="2400" dirty="0" err="1"/>
              <a:t>val</a:t>
            </a:r>
            <a:endParaRPr lang="en-US" sz="2400" dirty="0"/>
          </a:p>
          <a:p>
            <a:endParaRPr lang="en-IN" sz="2400" dirty="0"/>
          </a:p>
        </p:txBody>
      </p:sp>
      <p:sp>
        <p:nvSpPr>
          <p:cNvPr id="7" name="Left Brace 6">
            <a:extLst>
              <a:ext uri="{FF2B5EF4-FFF2-40B4-BE49-F238E27FC236}">
                <a16:creationId xmlns:a16="http://schemas.microsoft.com/office/drawing/2014/main" id="{2B296661-837B-4F76-85C8-DE13D4AB4CF5}"/>
              </a:ext>
            </a:extLst>
          </p:cNvPr>
          <p:cNvSpPr/>
          <p:nvPr/>
        </p:nvSpPr>
        <p:spPr>
          <a:xfrm rot="16200000">
            <a:off x="526543" y="2192984"/>
            <a:ext cx="424734" cy="9376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9" name="Left Brace 8">
            <a:extLst>
              <a:ext uri="{FF2B5EF4-FFF2-40B4-BE49-F238E27FC236}">
                <a16:creationId xmlns:a16="http://schemas.microsoft.com/office/drawing/2014/main" id="{B16662C1-6EB3-4D1D-81CB-B4E67795C7AC}"/>
              </a:ext>
            </a:extLst>
          </p:cNvPr>
          <p:cNvSpPr/>
          <p:nvPr/>
        </p:nvSpPr>
        <p:spPr>
          <a:xfrm rot="16200000">
            <a:off x="2179852" y="1749104"/>
            <a:ext cx="424734" cy="1865743"/>
          </a:xfrm>
          <a:prstGeom prst="leftBrace">
            <a:avLst>
              <a:gd name="adj1" fmla="val 1485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0" name="Left Brace 9">
            <a:extLst>
              <a:ext uri="{FF2B5EF4-FFF2-40B4-BE49-F238E27FC236}">
                <a16:creationId xmlns:a16="http://schemas.microsoft.com/office/drawing/2014/main" id="{2931404F-E0D5-4E1A-B8E7-074345BBBB1C}"/>
              </a:ext>
            </a:extLst>
          </p:cNvPr>
          <p:cNvSpPr/>
          <p:nvPr/>
        </p:nvSpPr>
        <p:spPr>
          <a:xfrm rot="16200000">
            <a:off x="4427708" y="1484667"/>
            <a:ext cx="424734" cy="23946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1" name="Left Brace 10">
            <a:extLst>
              <a:ext uri="{FF2B5EF4-FFF2-40B4-BE49-F238E27FC236}">
                <a16:creationId xmlns:a16="http://schemas.microsoft.com/office/drawing/2014/main" id="{F914696D-8281-4E84-ADEF-C55BA5E06DEE}"/>
              </a:ext>
            </a:extLst>
          </p:cNvPr>
          <p:cNvSpPr/>
          <p:nvPr/>
        </p:nvSpPr>
        <p:spPr>
          <a:xfrm rot="16200000">
            <a:off x="6940005" y="1464511"/>
            <a:ext cx="424734" cy="23946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2" name="Left Brace 11">
            <a:extLst>
              <a:ext uri="{FF2B5EF4-FFF2-40B4-BE49-F238E27FC236}">
                <a16:creationId xmlns:a16="http://schemas.microsoft.com/office/drawing/2014/main" id="{A97A5547-0DFF-42A9-8872-D973EFF8D618}"/>
              </a:ext>
            </a:extLst>
          </p:cNvPr>
          <p:cNvSpPr/>
          <p:nvPr/>
        </p:nvSpPr>
        <p:spPr>
          <a:xfrm rot="16200000">
            <a:off x="8921203" y="1995607"/>
            <a:ext cx="424734" cy="13324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3" name="Left Brace 12">
            <a:extLst>
              <a:ext uri="{FF2B5EF4-FFF2-40B4-BE49-F238E27FC236}">
                <a16:creationId xmlns:a16="http://schemas.microsoft.com/office/drawing/2014/main" id="{29B92AAF-1803-4419-8740-B4EC3C348DD9}"/>
              </a:ext>
            </a:extLst>
          </p:cNvPr>
          <p:cNvSpPr/>
          <p:nvPr/>
        </p:nvSpPr>
        <p:spPr>
          <a:xfrm rot="16200000">
            <a:off x="10606928" y="1678722"/>
            <a:ext cx="424734" cy="20065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4" name="TextBox 13">
            <a:extLst>
              <a:ext uri="{FF2B5EF4-FFF2-40B4-BE49-F238E27FC236}">
                <a16:creationId xmlns:a16="http://schemas.microsoft.com/office/drawing/2014/main" id="{3D34BAEA-16A6-432A-A005-3DB654A24E47}"/>
              </a:ext>
            </a:extLst>
          </p:cNvPr>
          <p:cNvSpPr txBox="1"/>
          <p:nvPr/>
        </p:nvSpPr>
        <p:spPr>
          <a:xfrm>
            <a:off x="1625600" y="2844225"/>
            <a:ext cx="1597892" cy="369332"/>
          </a:xfrm>
          <a:prstGeom prst="rect">
            <a:avLst/>
          </a:prstGeom>
          <a:noFill/>
        </p:spPr>
        <p:txBody>
          <a:bodyPr wrap="square" rtlCol="0">
            <a:spAutoFit/>
          </a:bodyPr>
          <a:lstStyle/>
          <a:p>
            <a:r>
              <a:rPr lang="en-US" b="1" dirty="0"/>
              <a:t>Address</a:t>
            </a:r>
            <a:r>
              <a:rPr lang="en-US" sz="1600" b="1" dirty="0"/>
              <a:t> &amp; Port</a:t>
            </a:r>
            <a:endParaRPr lang="en-IN" sz="1600" b="1" dirty="0"/>
          </a:p>
        </p:txBody>
      </p:sp>
      <p:sp>
        <p:nvSpPr>
          <p:cNvPr id="15" name="TextBox 14">
            <a:extLst>
              <a:ext uri="{FF2B5EF4-FFF2-40B4-BE49-F238E27FC236}">
                <a16:creationId xmlns:a16="http://schemas.microsoft.com/office/drawing/2014/main" id="{CC97D53D-88BC-4A6A-BD81-41D0142542A3}"/>
              </a:ext>
            </a:extLst>
          </p:cNvPr>
          <p:cNvSpPr txBox="1"/>
          <p:nvPr/>
        </p:nvSpPr>
        <p:spPr>
          <a:xfrm>
            <a:off x="4145841" y="2922052"/>
            <a:ext cx="1266668" cy="369332"/>
          </a:xfrm>
          <a:prstGeom prst="rect">
            <a:avLst/>
          </a:prstGeom>
          <a:noFill/>
        </p:spPr>
        <p:txBody>
          <a:bodyPr wrap="square" rtlCol="0">
            <a:spAutoFit/>
          </a:bodyPr>
          <a:lstStyle/>
          <a:p>
            <a:r>
              <a:rPr lang="en-US" b="1" dirty="0"/>
              <a:t>Path prefix</a:t>
            </a:r>
            <a:endParaRPr lang="en-IN" b="1" dirty="0"/>
          </a:p>
        </p:txBody>
      </p:sp>
      <p:sp>
        <p:nvSpPr>
          <p:cNvPr id="16" name="TextBox 15">
            <a:extLst>
              <a:ext uri="{FF2B5EF4-FFF2-40B4-BE49-F238E27FC236}">
                <a16:creationId xmlns:a16="http://schemas.microsoft.com/office/drawing/2014/main" id="{883E2D83-60B9-4991-B0C0-16B04DE256CF}"/>
              </a:ext>
            </a:extLst>
          </p:cNvPr>
          <p:cNvSpPr txBox="1"/>
          <p:nvPr/>
        </p:nvSpPr>
        <p:spPr>
          <a:xfrm>
            <a:off x="6354617" y="2844225"/>
            <a:ext cx="1514765" cy="369332"/>
          </a:xfrm>
          <a:prstGeom prst="rect">
            <a:avLst/>
          </a:prstGeom>
          <a:noFill/>
        </p:spPr>
        <p:txBody>
          <a:bodyPr wrap="square" rtlCol="0">
            <a:spAutoFit/>
          </a:bodyPr>
          <a:lstStyle/>
          <a:p>
            <a:r>
              <a:rPr lang="en-US" b="1" dirty="0"/>
              <a:t>Service Name</a:t>
            </a:r>
            <a:endParaRPr lang="en-IN" b="1" dirty="0"/>
          </a:p>
        </p:txBody>
      </p:sp>
      <p:sp>
        <p:nvSpPr>
          <p:cNvPr id="17" name="TextBox 16">
            <a:extLst>
              <a:ext uri="{FF2B5EF4-FFF2-40B4-BE49-F238E27FC236}">
                <a16:creationId xmlns:a16="http://schemas.microsoft.com/office/drawing/2014/main" id="{53B780CA-DDD2-4AA2-8603-B7F83C382681}"/>
              </a:ext>
            </a:extLst>
          </p:cNvPr>
          <p:cNvSpPr txBox="1"/>
          <p:nvPr/>
        </p:nvSpPr>
        <p:spPr>
          <a:xfrm>
            <a:off x="7961745" y="2874189"/>
            <a:ext cx="2604655" cy="369332"/>
          </a:xfrm>
          <a:prstGeom prst="rect">
            <a:avLst/>
          </a:prstGeom>
          <a:noFill/>
        </p:spPr>
        <p:txBody>
          <a:bodyPr wrap="square" rtlCol="0">
            <a:spAutoFit/>
          </a:bodyPr>
          <a:lstStyle/>
          <a:p>
            <a:r>
              <a:rPr lang="en-US" b="1" dirty="0"/>
              <a:t>End Point Access Data</a:t>
            </a:r>
            <a:endParaRPr lang="en-IN" b="1" dirty="0"/>
          </a:p>
        </p:txBody>
      </p:sp>
      <p:sp>
        <p:nvSpPr>
          <p:cNvPr id="18" name="TextBox 17">
            <a:extLst>
              <a:ext uri="{FF2B5EF4-FFF2-40B4-BE49-F238E27FC236}">
                <a16:creationId xmlns:a16="http://schemas.microsoft.com/office/drawing/2014/main" id="{33698DF1-ED34-45BB-A39F-1423872685AD}"/>
              </a:ext>
            </a:extLst>
          </p:cNvPr>
          <p:cNvSpPr txBox="1"/>
          <p:nvPr/>
        </p:nvSpPr>
        <p:spPr>
          <a:xfrm>
            <a:off x="267681" y="2872083"/>
            <a:ext cx="1419068" cy="369332"/>
          </a:xfrm>
          <a:prstGeom prst="rect">
            <a:avLst/>
          </a:prstGeom>
          <a:noFill/>
        </p:spPr>
        <p:txBody>
          <a:bodyPr wrap="square" rtlCol="0">
            <a:spAutoFit/>
          </a:bodyPr>
          <a:lstStyle/>
          <a:p>
            <a:r>
              <a:rPr lang="en-US" b="1" dirty="0"/>
              <a:t>Protocol</a:t>
            </a:r>
            <a:endParaRPr lang="en-IN" b="1" dirty="0"/>
          </a:p>
        </p:txBody>
      </p:sp>
      <p:pic>
        <p:nvPicPr>
          <p:cNvPr id="19" name="Picture 4">
            <a:extLst>
              <a:ext uri="{FF2B5EF4-FFF2-40B4-BE49-F238E27FC236}">
                <a16:creationId xmlns:a16="http://schemas.microsoft.com/office/drawing/2014/main" id="{BC19D8B4-BEAE-4CDD-B523-1B9D5201F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17" y="3396462"/>
            <a:ext cx="4356892" cy="326766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E8214A8-7E89-400F-B11F-0934EA2C2656}"/>
              </a:ext>
            </a:extLst>
          </p:cNvPr>
          <p:cNvSpPr txBox="1"/>
          <p:nvPr/>
        </p:nvSpPr>
        <p:spPr>
          <a:xfrm>
            <a:off x="10363199" y="2922052"/>
            <a:ext cx="1734178" cy="369332"/>
          </a:xfrm>
          <a:prstGeom prst="rect">
            <a:avLst/>
          </a:prstGeom>
          <a:noFill/>
        </p:spPr>
        <p:txBody>
          <a:bodyPr wrap="square" rtlCol="0">
            <a:spAutoFit/>
          </a:bodyPr>
          <a:lstStyle/>
          <a:p>
            <a:r>
              <a:rPr lang="en-US" b="1" dirty="0"/>
              <a:t>Query Options</a:t>
            </a:r>
            <a:endParaRPr lang="en-IN" b="1" dirty="0"/>
          </a:p>
        </p:txBody>
      </p:sp>
    </p:spTree>
    <p:extLst>
      <p:ext uri="{BB962C8B-B14F-4D97-AF65-F5344CB8AC3E}">
        <p14:creationId xmlns:p14="http://schemas.microsoft.com/office/powerpoint/2010/main" val="817331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Client Side Query with OData</a:t>
            </a:r>
            <a:endParaRPr lang="en-IN" sz="3600" b="0" i="0" dirty="0">
              <a:effectLst/>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E7A93411-92DE-4248-A567-CAD146852EB9}"/>
              </a:ext>
            </a:extLst>
          </p:cNvPr>
          <p:cNvGrpSpPr/>
          <p:nvPr/>
        </p:nvGrpSpPr>
        <p:grpSpPr>
          <a:xfrm>
            <a:off x="3042071" y="941652"/>
            <a:ext cx="4996318" cy="5214620"/>
            <a:chOff x="3346437" y="985720"/>
            <a:chExt cx="5495950" cy="5736082"/>
          </a:xfrm>
        </p:grpSpPr>
        <p:sp>
          <p:nvSpPr>
            <p:cNvPr id="7" name="Freeform: Shape 6">
              <a:extLst>
                <a:ext uri="{FF2B5EF4-FFF2-40B4-BE49-F238E27FC236}">
                  <a16:creationId xmlns:a16="http://schemas.microsoft.com/office/drawing/2014/main" id="{5C6AEF9B-6A7C-4521-A041-896C47BFCB19}"/>
                </a:ext>
              </a:extLst>
            </p:cNvPr>
            <p:cNvSpPr/>
            <p:nvPr/>
          </p:nvSpPr>
          <p:spPr>
            <a:xfrm>
              <a:off x="6934200" y="2887979"/>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9" name="Freeform: Shape 8">
              <a:extLst>
                <a:ext uri="{FF2B5EF4-FFF2-40B4-BE49-F238E27FC236}">
                  <a16:creationId xmlns:a16="http://schemas.microsoft.com/office/drawing/2014/main" id="{DA4CCC12-607D-40C0-9EAF-C0B67968155E}"/>
                </a:ext>
              </a:extLst>
            </p:cNvPr>
            <p:cNvSpPr/>
            <p:nvPr/>
          </p:nvSpPr>
          <p:spPr>
            <a:xfrm>
              <a:off x="4537583" y="4265941"/>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10" name="Freeform: Shape 9">
              <a:extLst>
                <a:ext uri="{FF2B5EF4-FFF2-40B4-BE49-F238E27FC236}">
                  <a16:creationId xmlns:a16="http://schemas.microsoft.com/office/drawing/2014/main" id="{D9F59C89-4A25-45F2-8BF7-FADC86429667}"/>
                </a:ext>
              </a:extLst>
            </p:cNvPr>
            <p:cNvSpPr/>
            <p:nvPr/>
          </p:nvSpPr>
          <p:spPr>
            <a:xfrm>
              <a:off x="4451350" y="3009900"/>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11" name="Freeform 5">
              <a:extLst>
                <a:ext uri="{FF2B5EF4-FFF2-40B4-BE49-F238E27FC236}">
                  <a16:creationId xmlns:a16="http://schemas.microsoft.com/office/drawing/2014/main" id="{6BC636AB-0044-476D-8F58-3F31A9633591}"/>
                </a:ext>
              </a:extLst>
            </p:cNvPr>
            <p:cNvSpPr>
              <a:spLocks/>
            </p:cNvSpPr>
            <p:nvPr/>
          </p:nvSpPr>
          <p:spPr bwMode="gray">
            <a:xfrm rot="1819435">
              <a:off x="6390581" y="3082953"/>
              <a:ext cx="915458" cy="667198"/>
            </a:xfrm>
            <a:custGeom>
              <a:avLst/>
              <a:gdLst>
                <a:gd name="T0" fmla="*/ 0 w 1511"/>
                <a:gd name="T1" fmla="*/ 0 h 1090"/>
                <a:gd name="T2" fmla="*/ 1511 w 1511"/>
                <a:gd name="T3" fmla="*/ 872 h 1090"/>
                <a:gd name="T4" fmla="*/ 1133 w 1511"/>
                <a:gd name="T5" fmla="*/ 1090 h 1090"/>
                <a:gd name="T6" fmla="*/ 0 w 1511"/>
                <a:gd name="T7" fmla="*/ 436 h 1090"/>
                <a:gd name="T8" fmla="*/ 0 w 1511"/>
                <a:gd name="T9" fmla="*/ 0 h 1090"/>
              </a:gdLst>
              <a:ahLst/>
              <a:cxnLst>
                <a:cxn ang="0">
                  <a:pos x="T0" y="T1"/>
                </a:cxn>
                <a:cxn ang="0">
                  <a:pos x="T2" y="T3"/>
                </a:cxn>
                <a:cxn ang="0">
                  <a:pos x="T4" y="T5"/>
                </a:cxn>
                <a:cxn ang="0">
                  <a:pos x="T6" y="T7"/>
                </a:cxn>
                <a:cxn ang="0">
                  <a:pos x="T8" y="T9"/>
                </a:cxn>
              </a:cxnLst>
              <a:rect l="0" t="0" r="r" b="b"/>
              <a:pathLst>
                <a:path w="1511" h="1090">
                  <a:moveTo>
                    <a:pt x="0" y="0"/>
                  </a:moveTo>
                  <a:cubicBezTo>
                    <a:pt x="623" y="0"/>
                    <a:pt x="1199" y="332"/>
                    <a:pt x="1511" y="872"/>
                  </a:cubicBezTo>
                  <a:lnTo>
                    <a:pt x="1133" y="1090"/>
                  </a:lnTo>
                  <a:cubicBezTo>
                    <a:pt x="899" y="685"/>
                    <a:pt x="467" y="436"/>
                    <a:pt x="0" y="436"/>
                  </a:cubicBezTo>
                  <a:lnTo>
                    <a:pt x="0" y="0"/>
                  </a:lnTo>
                  <a:close/>
                </a:path>
              </a:pathLst>
            </a:custGeom>
            <a:solidFill>
              <a:schemeClr val="accent2"/>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2" name="Freeform 7">
              <a:extLst>
                <a:ext uri="{FF2B5EF4-FFF2-40B4-BE49-F238E27FC236}">
                  <a16:creationId xmlns:a16="http://schemas.microsoft.com/office/drawing/2014/main" id="{93EF2DE3-6934-456D-86AD-8E6F3E5C4CD8}"/>
                </a:ext>
              </a:extLst>
            </p:cNvPr>
            <p:cNvSpPr>
              <a:spLocks/>
            </p:cNvSpPr>
            <p:nvPr/>
          </p:nvSpPr>
          <p:spPr bwMode="gray">
            <a:xfrm rot="1819435">
              <a:off x="6645153" y="3737774"/>
              <a:ext cx="418939" cy="1070621"/>
            </a:xfrm>
            <a:custGeom>
              <a:avLst/>
              <a:gdLst>
                <a:gd name="T0" fmla="*/ 378 w 689"/>
                <a:gd name="T1" fmla="*/ 0 h 1745"/>
                <a:gd name="T2" fmla="*/ 378 w 689"/>
                <a:gd name="T3" fmla="*/ 1745 h 1745"/>
                <a:gd name="T4" fmla="*/ 0 w 689"/>
                <a:gd name="T5" fmla="*/ 1527 h 1745"/>
                <a:gd name="T6" fmla="*/ 0 w 689"/>
                <a:gd name="T7" fmla="*/ 218 h 1745"/>
                <a:gd name="T8" fmla="*/ 378 w 689"/>
                <a:gd name="T9" fmla="*/ 0 h 1745"/>
              </a:gdLst>
              <a:ahLst/>
              <a:cxnLst>
                <a:cxn ang="0">
                  <a:pos x="T0" y="T1"/>
                </a:cxn>
                <a:cxn ang="0">
                  <a:pos x="T2" y="T3"/>
                </a:cxn>
                <a:cxn ang="0">
                  <a:pos x="T4" y="T5"/>
                </a:cxn>
                <a:cxn ang="0">
                  <a:pos x="T6" y="T7"/>
                </a:cxn>
                <a:cxn ang="0">
                  <a:pos x="T8" y="T9"/>
                </a:cxn>
              </a:cxnLst>
              <a:rect l="0" t="0" r="r" b="b"/>
              <a:pathLst>
                <a:path w="689" h="1745">
                  <a:moveTo>
                    <a:pt x="378" y="0"/>
                  </a:moveTo>
                  <a:cubicBezTo>
                    <a:pt x="689" y="540"/>
                    <a:pt x="689" y="1205"/>
                    <a:pt x="378" y="1745"/>
                  </a:cubicBezTo>
                  <a:lnTo>
                    <a:pt x="0" y="1527"/>
                  </a:lnTo>
                  <a:cubicBezTo>
                    <a:pt x="234" y="1122"/>
                    <a:pt x="234" y="623"/>
                    <a:pt x="0" y="218"/>
                  </a:cubicBezTo>
                  <a:lnTo>
                    <a:pt x="378" y="0"/>
                  </a:lnTo>
                  <a:close/>
                </a:path>
              </a:pathLst>
            </a:custGeom>
            <a:solidFill>
              <a:schemeClr val="accent3"/>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3" name="Freeform 9">
              <a:extLst>
                <a:ext uri="{FF2B5EF4-FFF2-40B4-BE49-F238E27FC236}">
                  <a16:creationId xmlns:a16="http://schemas.microsoft.com/office/drawing/2014/main" id="{C2561166-78F8-4EE1-9C7B-EF01C8FCF793}"/>
                </a:ext>
              </a:extLst>
            </p:cNvPr>
            <p:cNvSpPr>
              <a:spLocks/>
            </p:cNvSpPr>
            <p:nvPr/>
          </p:nvSpPr>
          <p:spPr bwMode="gray">
            <a:xfrm rot="1819435">
              <a:off x="5647660" y="4352229"/>
              <a:ext cx="915458" cy="668922"/>
            </a:xfrm>
            <a:custGeom>
              <a:avLst/>
              <a:gdLst>
                <a:gd name="T0" fmla="*/ 1511 w 1511"/>
                <a:gd name="T1" fmla="*/ 218 h 1090"/>
                <a:gd name="T2" fmla="*/ 0 w 1511"/>
                <a:gd name="T3" fmla="*/ 1090 h 1090"/>
                <a:gd name="T4" fmla="*/ 0 w 1511"/>
                <a:gd name="T5" fmla="*/ 654 h 1090"/>
                <a:gd name="T6" fmla="*/ 1133 w 1511"/>
                <a:gd name="T7" fmla="*/ 0 h 1090"/>
                <a:gd name="T8" fmla="*/ 1511 w 1511"/>
                <a:gd name="T9" fmla="*/ 218 h 1090"/>
              </a:gdLst>
              <a:ahLst/>
              <a:cxnLst>
                <a:cxn ang="0">
                  <a:pos x="T0" y="T1"/>
                </a:cxn>
                <a:cxn ang="0">
                  <a:pos x="T2" y="T3"/>
                </a:cxn>
                <a:cxn ang="0">
                  <a:pos x="T4" y="T5"/>
                </a:cxn>
                <a:cxn ang="0">
                  <a:pos x="T6" y="T7"/>
                </a:cxn>
                <a:cxn ang="0">
                  <a:pos x="T8" y="T9"/>
                </a:cxn>
              </a:cxnLst>
              <a:rect l="0" t="0" r="r" b="b"/>
              <a:pathLst>
                <a:path w="1511" h="1090">
                  <a:moveTo>
                    <a:pt x="1511" y="218"/>
                  </a:moveTo>
                  <a:cubicBezTo>
                    <a:pt x="1199" y="758"/>
                    <a:pt x="623" y="1090"/>
                    <a:pt x="0" y="1090"/>
                  </a:cubicBezTo>
                  <a:lnTo>
                    <a:pt x="0" y="654"/>
                  </a:lnTo>
                  <a:cubicBezTo>
                    <a:pt x="467" y="654"/>
                    <a:pt x="899" y="405"/>
                    <a:pt x="1133" y="0"/>
                  </a:cubicBezTo>
                  <a:lnTo>
                    <a:pt x="1511" y="218"/>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4" name="Freeform 11">
              <a:extLst>
                <a:ext uri="{FF2B5EF4-FFF2-40B4-BE49-F238E27FC236}">
                  <a16:creationId xmlns:a16="http://schemas.microsoft.com/office/drawing/2014/main" id="{0E9BE26E-A9C0-4117-8042-F695C6AE8CE2}"/>
                </a:ext>
              </a:extLst>
            </p:cNvPr>
            <p:cNvSpPr>
              <a:spLocks/>
            </p:cNvSpPr>
            <p:nvPr/>
          </p:nvSpPr>
          <p:spPr bwMode="gray">
            <a:xfrm rot="1819435">
              <a:off x="4857451" y="3890026"/>
              <a:ext cx="915458" cy="668922"/>
            </a:xfrm>
            <a:custGeom>
              <a:avLst/>
              <a:gdLst>
                <a:gd name="T0" fmla="*/ 1511 w 1511"/>
                <a:gd name="T1" fmla="*/ 1090 h 1090"/>
                <a:gd name="T2" fmla="*/ 0 w 1511"/>
                <a:gd name="T3" fmla="*/ 218 h 1090"/>
                <a:gd name="T4" fmla="*/ 378 w 1511"/>
                <a:gd name="T5" fmla="*/ 0 h 1090"/>
                <a:gd name="T6" fmla="*/ 1511 w 1511"/>
                <a:gd name="T7" fmla="*/ 654 h 1090"/>
                <a:gd name="T8" fmla="*/ 1511 w 1511"/>
                <a:gd name="T9" fmla="*/ 1090 h 1090"/>
              </a:gdLst>
              <a:ahLst/>
              <a:cxnLst>
                <a:cxn ang="0">
                  <a:pos x="T0" y="T1"/>
                </a:cxn>
                <a:cxn ang="0">
                  <a:pos x="T2" y="T3"/>
                </a:cxn>
                <a:cxn ang="0">
                  <a:pos x="T4" y="T5"/>
                </a:cxn>
                <a:cxn ang="0">
                  <a:pos x="T6" y="T7"/>
                </a:cxn>
                <a:cxn ang="0">
                  <a:pos x="T8" y="T9"/>
                </a:cxn>
              </a:cxnLst>
              <a:rect l="0" t="0" r="r" b="b"/>
              <a:pathLst>
                <a:path w="1511" h="1090">
                  <a:moveTo>
                    <a:pt x="1511" y="1090"/>
                  </a:moveTo>
                  <a:cubicBezTo>
                    <a:pt x="887" y="1090"/>
                    <a:pt x="311" y="758"/>
                    <a:pt x="0" y="218"/>
                  </a:cubicBezTo>
                  <a:lnTo>
                    <a:pt x="378" y="0"/>
                  </a:lnTo>
                  <a:cubicBezTo>
                    <a:pt x="611" y="405"/>
                    <a:pt x="1043" y="654"/>
                    <a:pt x="1511" y="654"/>
                  </a:cubicBezTo>
                  <a:lnTo>
                    <a:pt x="1511" y="109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5" name="Freeform 13">
              <a:extLst>
                <a:ext uri="{FF2B5EF4-FFF2-40B4-BE49-F238E27FC236}">
                  <a16:creationId xmlns:a16="http://schemas.microsoft.com/office/drawing/2014/main" id="{CB565D45-AD97-4B0A-957F-195955CA201F}"/>
                </a:ext>
              </a:extLst>
            </p:cNvPr>
            <p:cNvSpPr>
              <a:spLocks/>
            </p:cNvSpPr>
            <p:nvPr/>
          </p:nvSpPr>
          <p:spPr bwMode="gray">
            <a:xfrm rot="1819435">
              <a:off x="5098962" y="2833388"/>
              <a:ext cx="418939" cy="1070621"/>
            </a:xfrm>
            <a:custGeom>
              <a:avLst/>
              <a:gdLst>
                <a:gd name="T0" fmla="*/ 312 w 690"/>
                <a:gd name="T1" fmla="*/ 1745 h 1745"/>
                <a:gd name="T2" fmla="*/ 312 w 690"/>
                <a:gd name="T3" fmla="*/ 0 h 1745"/>
                <a:gd name="T4" fmla="*/ 690 w 690"/>
                <a:gd name="T5" fmla="*/ 218 h 1745"/>
                <a:gd name="T6" fmla="*/ 690 w 690"/>
                <a:gd name="T7" fmla="*/ 1527 h 1745"/>
                <a:gd name="T8" fmla="*/ 312 w 690"/>
                <a:gd name="T9" fmla="*/ 1745 h 1745"/>
              </a:gdLst>
              <a:ahLst/>
              <a:cxnLst>
                <a:cxn ang="0">
                  <a:pos x="T0" y="T1"/>
                </a:cxn>
                <a:cxn ang="0">
                  <a:pos x="T2" y="T3"/>
                </a:cxn>
                <a:cxn ang="0">
                  <a:pos x="T4" y="T5"/>
                </a:cxn>
                <a:cxn ang="0">
                  <a:pos x="T6" y="T7"/>
                </a:cxn>
                <a:cxn ang="0">
                  <a:pos x="T8" y="T9"/>
                </a:cxn>
              </a:cxnLst>
              <a:rect l="0" t="0" r="r" b="b"/>
              <a:pathLst>
                <a:path w="690" h="1745">
                  <a:moveTo>
                    <a:pt x="312" y="1745"/>
                  </a:moveTo>
                  <a:cubicBezTo>
                    <a:pt x="0" y="1205"/>
                    <a:pt x="0" y="540"/>
                    <a:pt x="312" y="0"/>
                  </a:cubicBezTo>
                  <a:lnTo>
                    <a:pt x="690" y="218"/>
                  </a:lnTo>
                  <a:cubicBezTo>
                    <a:pt x="456" y="623"/>
                    <a:pt x="456" y="1122"/>
                    <a:pt x="690" y="1527"/>
                  </a:cubicBezTo>
                  <a:lnTo>
                    <a:pt x="312" y="1745"/>
                  </a:lnTo>
                  <a:close/>
                </a:path>
              </a:pathLst>
            </a:custGeom>
            <a:solidFill>
              <a:schemeClr val="accent6"/>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6" name="Freeform 15">
              <a:extLst>
                <a:ext uri="{FF2B5EF4-FFF2-40B4-BE49-F238E27FC236}">
                  <a16:creationId xmlns:a16="http://schemas.microsoft.com/office/drawing/2014/main" id="{D3719B04-7D26-49E0-AA4E-BD5234802EAC}"/>
                </a:ext>
              </a:extLst>
            </p:cNvPr>
            <p:cNvSpPr>
              <a:spLocks/>
            </p:cNvSpPr>
            <p:nvPr/>
          </p:nvSpPr>
          <p:spPr bwMode="gray">
            <a:xfrm rot="1819435">
              <a:off x="5600372" y="2620749"/>
              <a:ext cx="915458" cy="667198"/>
            </a:xfrm>
            <a:custGeom>
              <a:avLst/>
              <a:gdLst>
                <a:gd name="T0" fmla="*/ 0 w 1511"/>
                <a:gd name="T1" fmla="*/ 872 h 1090"/>
                <a:gd name="T2" fmla="*/ 1511 w 1511"/>
                <a:gd name="T3" fmla="*/ 0 h 1090"/>
                <a:gd name="T4" fmla="*/ 1511 w 1511"/>
                <a:gd name="T5" fmla="*/ 436 h 1090"/>
                <a:gd name="T6" fmla="*/ 378 w 1511"/>
                <a:gd name="T7" fmla="*/ 1090 h 1090"/>
                <a:gd name="T8" fmla="*/ 0 w 1511"/>
                <a:gd name="T9" fmla="*/ 872 h 1090"/>
              </a:gdLst>
              <a:ahLst/>
              <a:cxnLst>
                <a:cxn ang="0">
                  <a:pos x="T0" y="T1"/>
                </a:cxn>
                <a:cxn ang="0">
                  <a:pos x="T2" y="T3"/>
                </a:cxn>
                <a:cxn ang="0">
                  <a:pos x="T4" y="T5"/>
                </a:cxn>
                <a:cxn ang="0">
                  <a:pos x="T6" y="T7"/>
                </a:cxn>
                <a:cxn ang="0">
                  <a:pos x="T8" y="T9"/>
                </a:cxn>
              </a:cxnLst>
              <a:rect l="0" t="0" r="r" b="b"/>
              <a:pathLst>
                <a:path w="1511" h="1090">
                  <a:moveTo>
                    <a:pt x="0" y="872"/>
                  </a:moveTo>
                  <a:cubicBezTo>
                    <a:pt x="311" y="332"/>
                    <a:pt x="887" y="0"/>
                    <a:pt x="1511" y="0"/>
                  </a:cubicBezTo>
                  <a:lnTo>
                    <a:pt x="1511" y="436"/>
                  </a:lnTo>
                  <a:cubicBezTo>
                    <a:pt x="1043" y="436"/>
                    <a:pt x="611" y="685"/>
                    <a:pt x="378" y="1090"/>
                  </a:cubicBezTo>
                  <a:lnTo>
                    <a:pt x="0" y="872"/>
                  </a:lnTo>
                  <a:close/>
                </a:path>
              </a:pathLst>
            </a:custGeom>
            <a:solidFill>
              <a:schemeClr val="accent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7" name="Oval 16">
              <a:extLst>
                <a:ext uri="{FF2B5EF4-FFF2-40B4-BE49-F238E27FC236}">
                  <a16:creationId xmlns:a16="http://schemas.microsoft.com/office/drawing/2014/main" id="{C5BE5EE8-2A43-45BE-AD02-844048EAFCB3}"/>
                </a:ext>
              </a:extLst>
            </p:cNvPr>
            <p:cNvSpPr/>
            <p:nvPr/>
          </p:nvSpPr>
          <p:spPr bwMode="gray">
            <a:xfrm>
              <a:off x="5177310" y="2916515"/>
              <a:ext cx="1808870" cy="1808870"/>
            </a:xfrm>
            <a:prstGeom prst="ellipse">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18" name="Oval 17">
              <a:extLst>
                <a:ext uri="{FF2B5EF4-FFF2-40B4-BE49-F238E27FC236}">
                  <a16:creationId xmlns:a16="http://schemas.microsoft.com/office/drawing/2014/main" id="{A86A63C4-2297-4D34-92CE-432C9E8573F2}"/>
                </a:ext>
              </a:extLst>
            </p:cNvPr>
            <p:cNvSpPr/>
            <p:nvPr/>
          </p:nvSpPr>
          <p:spPr bwMode="gray">
            <a:xfrm>
              <a:off x="5295773" y="3022978"/>
              <a:ext cx="1597279" cy="15972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cxnSp>
          <p:nvCxnSpPr>
            <p:cNvPr id="19" name="Straight Connector 18">
              <a:extLst>
                <a:ext uri="{FF2B5EF4-FFF2-40B4-BE49-F238E27FC236}">
                  <a16:creationId xmlns:a16="http://schemas.microsoft.com/office/drawing/2014/main" id="{198F9D7C-CAF1-491E-8C1D-19B8D2FC0B7D}"/>
                </a:ext>
              </a:extLst>
            </p:cNvPr>
            <p:cNvCxnSpPr>
              <a:cxnSpLocks/>
            </p:cNvCxnSpPr>
            <p:nvPr/>
          </p:nvCxnSpPr>
          <p:spPr bwMode="gray">
            <a:xfrm>
              <a:off x="6081745" y="4759669"/>
              <a:ext cx="0" cy="72015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E2D9D2F-6981-4C77-9E37-AC2279EB90F1}"/>
                </a:ext>
              </a:extLst>
            </p:cNvPr>
            <p:cNvCxnSpPr>
              <a:cxnSpLocks/>
            </p:cNvCxnSpPr>
            <p:nvPr/>
          </p:nvCxnSpPr>
          <p:spPr bwMode="gray">
            <a:xfrm>
              <a:off x="6081745" y="2137350"/>
              <a:ext cx="0" cy="72015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Arc 22">
              <a:extLst>
                <a:ext uri="{FF2B5EF4-FFF2-40B4-BE49-F238E27FC236}">
                  <a16:creationId xmlns:a16="http://schemas.microsoft.com/office/drawing/2014/main" id="{5D4A882F-1186-4399-9B29-3877DA55BFF2}"/>
                </a:ext>
              </a:extLst>
            </p:cNvPr>
            <p:cNvSpPr/>
            <p:nvPr/>
          </p:nvSpPr>
          <p:spPr bwMode="gray">
            <a:xfrm>
              <a:off x="3749668" y="1489650"/>
              <a:ext cx="4664155" cy="4662600"/>
            </a:xfrm>
            <a:prstGeom prst="arc">
              <a:avLst>
                <a:gd name="adj1" fmla="val 17044526"/>
                <a:gd name="adj2" fmla="val 19183544"/>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4" name="Arc 23">
              <a:extLst>
                <a:ext uri="{FF2B5EF4-FFF2-40B4-BE49-F238E27FC236}">
                  <a16:creationId xmlns:a16="http://schemas.microsoft.com/office/drawing/2014/main" id="{5DFBD9F7-F41D-4FC7-816E-0140B263E72A}"/>
                </a:ext>
              </a:extLst>
            </p:cNvPr>
            <p:cNvSpPr/>
            <p:nvPr/>
          </p:nvSpPr>
          <p:spPr bwMode="gray">
            <a:xfrm>
              <a:off x="3749668" y="1489650"/>
              <a:ext cx="4664155" cy="4662600"/>
            </a:xfrm>
            <a:prstGeom prst="arc">
              <a:avLst>
                <a:gd name="adj1" fmla="val 20708598"/>
                <a:gd name="adj2" fmla="val 883275"/>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5" name="Arc 24">
              <a:extLst>
                <a:ext uri="{FF2B5EF4-FFF2-40B4-BE49-F238E27FC236}">
                  <a16:creationId xmlns:a16="http://schemas.microsoft.com/office/drawing/2014/main" id="{D867BECD-5377-43A1-8807-81A6ACF6EFA7}"/>
                </a:ext>
              </a:extLst>
            </p:cNvPr>
            <p:cNvSpPr/>
            <p:nvPr/>
          </p:nvSpPr>
          <p:spPr bwMode="gray">
            <a:xfrm>
              <a:off x="3749668" y="1489650"/>
              <a:ext cx="4664155" cy="4662600"/>
            </a:xfrm>
            <a:prstGeom prst="arc">
              <a:avLst>
                <a:gd name="adj1" fmla="val 2403526"/>
                <a:gd name="adj2" fmla="val 4479868"/>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6" name="Arc 25">
              <a:extLst>
                <a:ext uri="{FF2B5EF4-FFF2-40B4-BE49-F238E27FC236}">
                  <a16:creationId xmlns:a16="http://schemas.microsoft.com/office/drawing/2014/main" id="{963F08AD-BB8C-4E65-AE5F-95F97684AC5E}"/>
                </a:ext>
              </a:extLst>
            </p:cNvPr>
            <p:cNvSpPr/>
            <p:nvPr/>
          </p:nvSpPr>
          <p:spPr bwMode="gray">
            <a:xfrm>
              <a:off x="3749668" y="1489650"/>
              <a:ext cx="4664155" cy="4662600"/>
            </a:xfrm>
            <a:prstGeom prst="arc">
              <a:avLst>
                <a:gd name="adj1" fmla="val 6328048"/>
                <a:gd name="adj2" fmla="val 8175536"/>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7" name="Arc 26">
              <a:extLst>
                <a:ext uri="{FF2B5EF4-FFF2-40B4-BE49-F238E27FC236}">
                  <a16:creationId xmlns:a16="http://schemas.microsoft.com/office/drawing/2014/main" id="{26830321-61EF-4D8F-AC0F-F45C203B0F4D}"/>
                </a:ext>
              </a:extLst>
            </p:cNvPr>
            <p:cNvSpPr/>
            <p:nvPr/>
          </p:nvSpPr>
          <p:spPr bwMode="gray">
            <a:xfrm>
              <a:off x="3749668" y="1489650"/>
              <a:ext cx="4664155" cy="4662600"/>
            </a:xfrm>
            <a:prstGeom prst="arc">
              <a:avLst>
                <a:gd name="adj1" fmla="val 9895905"/>
                <a:gd name="adj2" fmla="val 11683034"/>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8" name="Arc 27">
              <a:extLst>
                <a:ext uri="{FF2B5EF4-FFF2-40B4-BE49-F238E27FC236}">
                  <a16:creationId xmlns:a16="http://schemas.microsoft.com/office/drawing/2014/main" id="{FB02E572-8720-4819-9A47-A646B8194C60}"/>
                </a:ext>
              </a:extLst>
            </p:cNvPr>
            <p:cNvSpPr/>
            <p:nvPr/>
          </p:nvSpPr>
          <p:spPr bwMode="gray">
            <a:xfrm>
              <a:off x="3749668" y="1489650"/>
              <a:ext cx="4664155" cy="4662600"/>
            </a:xfrm>
            <a:prstGeom prst="arc">
              <a:avLst>
                <a:gd name="adj1" fmla="val 13333755"/>
                <a:gd name="adj2" fmla="val 15305126"/>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000"/>
            </a:p>
          </p:txBody>
        </p:sp>
        <p:sp>
          <p:nvSpPr>
            <p:cNvPr id="29" name="TextBox 28">
              <a:extLst>
                <a:ext uri="{FF2B5EF4-FFF2-40B4-BE49-F238E27FC236}">
                  <a16:creationId xmlns:a16="http://schemas.microsoft.com/office/drawing/2014/main" id="{7A38D8B0-6212-4370-A991-E61CE64D24EF}"/>
                </a:ext>
              </a:extLst>
            </p:cNvPr>
            <p:cNvSpPr txBox="1"/>
            <p:nvPr/>
          </p:nvSpPr>
          <p:spPr bwMode="gray">
            <a:xfrm>
              <a:off x="5332870" y="3451932"/>
              <a:ext cx="1497750" cy="778675"/>
            </a:xfrm>
            <a:prstGeom prst="rect">
              <a:avLst/>
            </a:prstGeom>
            <a:noFill/>
          </p:spPr>
          <p:txBody>
            <a:bodyPr wrap="square" rtlCol="0" anchor="ctr">
              <a:spAutoFit/>
            </a:bodyPr>
            <a:lstStyle/>
            <a:p>
              <a:pPr algn="ctr"/>
              <a:r>
                <a:rPr lang="en-US" sz="2000" kern="0" dirty="0">
                  <a:latin typeface="Arial" pitchFamily="34" charset="0"/>
                  <a:cs typeface="Arial" pitchFamily="34" charset="0"/>
                </a:rPr>
                <a:t>ODATA Query</a:t>
              </a:r>
            </a:p>
          </p:txBody>
        </p:sp>
        <p:sp>
          <p:nvSpPr>
            <p:cNvPr id="30" name="Oval 29">
              <a:extLst>
                <a:ext uri="{FF2B5EF4-FFF2-40B4-BE49-F238E27FC236}">
                  <a16:creationId xmlns:a16="http://schemas.microsoft.com/office/drawing/2014/main" id="{FF17D29D-BB57-4D6A-AD44-E0D9CFE28A72}"/>
                </a:ext>
              </a:extLst>
            </p:cNvPr>
            <p:cNvSpPr/>
            <p:nvPr/>
          </p:nvSpPr>
          <p:spPr bwMode="gray">
            <a:xfrm>
              <a:off x="5452220" y="985720"/>
              <a:ext cx="1259050" cy="1259050"/>
            </a:xfrm>
            <a:prstGeom prst="ellipse">
              <a:avLst/>
            </a:prstGeom>
            <a:gradFill flip="none" rotWithShape="1">
              <a:gsLst>
                <a:gs pos="0">
                  <a:schemeClr val="accent1"/>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1" name="Oval 30">
              <a:extLst>
                <a:ext uri="{FF2B5EF4-FFF2-40B4-BE49-F238E27FC236}">
                  <a16:creationId xmlns:a16="http://schemas.microsoft.com/office/drawing/2014/main" id="{2C34D26F-ADE6-42F2-B614-F0159178F8ED}"/>
                </a:ext>
              </a:extLst>
            </p:cNvPr>
            <p:cNvSpPr/>
            <p:nvPr/>
          </p:nvSpPr>
          <p:spPr bwMode="gray">
            <a:xfrm>
              <a:off x="5553708" y="1087208"/>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nvGrpSpPr>
            <p:cNvPr id="32" name="Group 31">
              <a:extLst>
                <a:ext uri="{FF2B5EF4-FFF2-40B4-BE49-F238E27FC236}">
                  <a16:creationId xmlns:a16="http://schemas.microsoft.com/office/drawing/2014/main" id="{40B932D3-AD34-4314-9567-F3FEE7D30EAB}"/>
                </a:ext>
              </a:extLst>
            </p:cNvPr>
            <p:cNvGrpSpPr/>
            <p:nvPr/>
          </p:nvGrpSpPr>
          <p:grpSpPr bwMode="gray">
            <a:xfrm>
              <a:off x="3346437" y="2102889"/>
              <a:ext cx="1259050" cy="1259050"/>
              <a:chOff x="3455866" y="2241540"/>
              <a:chExt cx="1159346" cy="1159346"/>
            </a:xfrm>
          </p:grpSpPr>
          <p:sp>
            <p:nvSpPr>
              <p:cNvPr id="56" name="Oval 55">
                <a:extLst>
                  <a:ext uri="{FF2B5EF4-FFF2-40B4-BE49-F238E27FC236}">
                    <a16:creationId xmlns:a16="http://schemas.microsoft.com/office/drawing/2014/main" id="{DE3510E0-F2A1-4CCD-8782-EA94A0B6D0B2}"/>
                  </a:ext>
                </a:extLst>
              </p:cNvPr>
              <p:cNvSpPr/>
              <p:nvPr/>
            </p:nvSpPr>
            <p:spPr bwMode="gray">
              <a:xfrm>
                <a:off x="3455866" y="2241540"/>
                <a:ext cx="1159346" cy="1159346"/>
              </a:xfrm>
              <a:prstGeom prst="ellipse">
                <a:avLst/>
              </a:prstGeom>
              <a:gradFill flip="none" rotWithShape="1">
                <a:gsLst>
                  <a:gs pos="0">
                    <a:schemeClr val="accent6"/>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7" name="Oval 56">
                <a:extLst>
                  <a:ext uri="{FF2B5EF4-FFF2-40B4-BE49-F238E27FC236}">
                    <a16:creationId xmlns:a16="http://schemas.microsoft.com/office/drawing/2014/main" id="{444F0A3D-513A-4D5B-916F-EB86F3991215}"/>
                  </a:ext>
                </a:extLst>
              </p:cNvPr>
              <p:cNvSpPr/>
              <p:nvPr/>
            </p:nvSpPr>
            <p:spPr bwMode="gray">
              <a:xfrm>
                <a:off x="3549317" y="233499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grpSp>
          <p:nvGrpSpPr>
            <p:cNvPr id="33" name="Group 32">
              <a:extLst>
                <a:ext uri="{FF2B5EF4-FFF2-40B4-BE49-F238E27FC236}">
                  <a16:creationId xmlns:a16="http://schemas.microsoft.com/office/drawing/2014/main" id="{108DBC93-F5FD-4DF7-94CE-204C4DA462F8}"/>
                </a:ext>
              </a:extLst>
            </p:cNvPr>
            <p:cNvGrpSpPr/>
            <p:nvPr/>
          </p:nvGrpSpPr>
          <p:grpSpPr bwMode="gray">
            <a:xfrm>
              <a:off x="3425248" y="4325152"/>
              <a:ext cx="1259050" cy="1259050"/>
              <a:chOff x="3368778" y="4041080"/>
              <a:chExt cx="1159346" cy="1159346"/>
            </a:xfrm>
          </p:grpSpPr>
          <p:sp>
            <p:nvSpPr>
              <p:cNvPr id="54" name="Oval 53">
                <a:extLst>
                  <a:ext uri="{FF2B5EF4-FFF2-40B4-BE49-F238E27FC236}">
                    <a16:creationId xmlns:a16="http://schemas.microsoft.com/office/drawing/2014/main" id="{AF4B3972-AB56-45D5-8FF3-EFFC7AC1BC55}"/>
                  </a:ext>
                </a:extLst>
              </p:cNvPr>
              <p:cNvSpPr/>
              <p:nvPr/>
            </p:nvSpPr>
            <p:spPr bwMode="gray">
              <a:xfrm>
                <a:off x="3368778" y="4041080"/>
                <a:ext cx="1159346" cy="1159346"/>
              </a:xfrm>
              <a:prstGeom prst="ellipse">
                <a:avLst/>
              </a:prstGeom>
              <a:gradFill flip="none" rotWithShape="1">
                <a:gsLst>
                  <a:gs pos="0">
                    <a:schemeClr val="accent5"/>
                  </a:gs>
                  <a:gs pos="100000">
                    <a:schemeClr val="accent5">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5" name="Oval 54">
                <a:extLst>
                  <a:ext uri="{FF2B5EF4-FFF2-40B4-BE49-F238E27FC236}">
                    <a16:creationId xmlns:a16="http://schemas.microsoft.com/office/drawing/2014/main" id="{89D37E04-4C93-4F57-94D2-B54F0FB7B217}"/>
                  </a:ext>
                </a:extLst>
              </p:cNvPr>
              <p:cNvSpPr/>
              <p:nvPr/>
            </p:nvSpPr>
            <p:spPr bwMode="gray">
              <a:xfrm>
                <a:off x="3462229" y="413453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sp>
          <p:nvSpPr>
            <p:cNvPr id="34" name="Oval 33">
              <a:extLst>
                <a:ext uri="{FF2B5EF4-FFF2-40B4-BE49-F238E27FC236}">
                  <a16:creationId xmlns:a16="http://schemas.microsoft.com/office/drawing/2014/main" id="{4A2D3FD8-4066-4ABE-BDE6-3C8EB299DF9F}"/>
                </a:ext>
              </a:extLst>
            </p:cNvPr>
            <p:cNvSpPr/>
            <p:nvPr/>
          </p:nvSpPr>
          <p:spPr bwMode="gray">
            <a:xfrm>
              <a:off x="5452220" y="5462752"/>
              <a:ext cx="1259050" cy="1259050"/>
            </a:xfrm>
            <a:prstGeom prst="ellipse">
              <a:avLst/>
            </a:prstGeom>
            <a:gradFill flip="none" rotWithShape="1">
              <a:gsLst>
                <a:gs pos="0">
                  <a:schemeClr val="accent4"/>
                </a:gs>
                <a:gs pos="100000">
                  <a:schemeClr val="accent4">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5" name="Oval 34">
              <a:extLst>
                <a:ext uri="{FF2B5EF4-FFF2-40B4-BE49-F238E27FC236}">
                  <a16:creationId xmlns:a16="http://schemas.microsoft.com/office/drawing/2014/main" id="{F60E2A46-0C39-4D73-8976-63756A070896}"/>
                </a:ext>
              </a:extLst>
            </p:cNvPr>
            <p:cNvSpPr/>
            <p:nvPr/>
          </p:nvSpPr>
          <p:spPr bwMode="gray">
            <a:xfrm>
              <a:off x="5553708" y="55642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6" name="Oval 35">
              <a:extLst>
                <a:ext uri="{FF2B5EF4-FFF2-40B4-BE49-F238E27FC236}">
                  <a16:creationId xmlns:a16="http://schemas.microsoft.com/office/drawing/2014/main" id="{A593ABF9-D2EC-4F27-A0DB-94D9974EED49}"/>
                </a:ext>
              </a:extLst>
            </p:cNvPr>
            <p:cNvSpPr/>
            <p:nvPr/>
          </p:nvSpPr>
          <p:spPr bwMode="gray">
            <a:xfrm>
              <a:off x="7583337" y="2102889"/>
              <a:ext cx="1259050" cy="1259050"/>
            </a:xfrm>
            <a:prstGeom prst="ellipse">
              <a:avLst/>
            </a:prstGeom>
            <a:gradFill flip="none" rotWithShape="1">
              <a:gsLst>
                <a:gs pos="0">
                  <a:schemeClr val="accent2"/>
                </a:gs>
                <a:gs pos="100000">
                  <a:schemeClr val="accent2">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7" name="Oval 36">
              <a:extLst>
                <a:ext uri="{FF2B5EF4-FFF2-40B4-BE49-F238E27FC236}">
                  <a16:creationId xmlns:a16="http://schemas.microsoft.com/office/drawing/2014/main" id="{B25E50CD-2984-436E-87D1-03EB049BB31C}"/>
                </a:ext>
              </a:extLst>
            </p:cNvPr>
            <p:cNvSpPr/>
            <p:nvPr/>
          </p:nvSpPr>
          <p:spPr bwMode="gray">
            <a:xfrm>
              <a:off x="7684825" y="2204377"/>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8" name="Oval 37">
              <a:extLst>
                <a:ext uri="{FF2B5EF4-FFF2-40B4-BE49-F238E27FC236}">
                  <a16:creationId xmlns:a16="http://schemas.microsoft.com/office/drawing/2014/main" id="{9210D98C-4DEF-478E-8258-7D4C081B3EE9}"/>
                </a:ext>
              </a:extLst>
            </p:cNvPr>
            <p:cNvSpPr/>
            <p:nvPr/>
          </p:nvSpPr>
          <p:spPr bwMode="gray">
            <a:xfrm>
              <a:off x="7583337" y="4325152"/>
              <a:ext cx="1259050" cy="1259050"/>
            </a:xfrm>
            <a:prstGeom prst="ellipse">
              <a:avLst/>
            </a:prstGeom>
            <a:gradFill flip="none" rotWithShape="1">
              <a:gsLst>
                <a:gs pos="0">
                  <a:schemeClr val="accent3"/>
                </a:gs>
                <a:gs pos="100000">
                  <a:schemeClr val="accent3">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9" name="Oval 38">
              <a:extLst>
                <a:ext uri="{FF2B5EF4-FFF2-40B4-BE49-F238E27FC236}">
                  <a16:creationId xmlns:a16="http://schemas.microsoft.com/office/drawing/2014/main" id="{E9DA21D1-33A2-44FC-921B-B15451EAFF33}"/>
                </a:ext>
              </a:extLst>
            </p:cNvPr>
            <p:cNvSpPr/>
            <p:nvPr/>
          </p:nvSpPr>
          <p:spPr bwMode="gray">
            <a:xfrm>
              <a:off x="7684825" y="44266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0" name="TextBox 39">
              <a:hlinkClick r:id="rId3"/>
              <a:extLst>
                <a:ext uri="{FF2B5EF4-FFF2-40B4-BE49-F238E27FC236}">
                  <a16:creationId xmlns:a16="http://schemas.microsoft.com/office/drawing/2014/main" id="{9E70E97B-0978-46BB-AA51-A1E77F6C4975}"/>
                </a:ext>
              </a:extLst>
            </p:cNvPr>
            <p:cNvSpPr txBox="1"/>
            <p:nvPr/>
          </p:nvSpPr>
          <p:spPr bwMode="gray">
            <a:xfrm>
              <a:off x="5541419" y="1681099"/>
              <a:ext cx="1045945" cy="304699"/>
            </a:xfrm>
            <a:prstGeom prst="rect">
              <a:avLst/>
            </a:prstGeom>
            <a:noFill/>
          </p:spPr>
          <p:txBody>
            <a:bodyPr wrap="square" lIns="0" tIns="0" rIns="0" bIns="0" rtlCol="0" anchor="ctr">
              <a:spAutoFit/>
            </a:bodyPr>
            <a:lstStyle/>
            <a:p>
              <a:pPr algn="ctr"/>
              <a:r>
                <a:rPr lang="en-US" kern="0" dirty="0">
                  <a:solidFill>
                    <a:schemeClr val="accent4"/>
                  </a:solidFill>
                  <a:latin typeface="Arial" pitchFamily="34" charset="0"/>
                  <a:cs typeface="Arial" pitchFamily="34" charset="0"/>
                </a:rPr>
                <a:t>$top</a:t>
              </a:r>
            </a:p>
          </p:txBody>
        </p:sp>
        <p:sp>
          <p:nvSpPr>
            <p:cNvPr id="41" name="TextBox 40">
              <a:extLst>
                <a:ext uri="{FF2B5EF4-FFF2-40B4-BE49-F238E27FC236}">
                  <a16:creationId xmlns:a16="http://schemas.microsoft.com/office/drawing/2014/main" id="{781F9666-FD0D-4D1D-A597-ECDB42F0ADD6}"/>
                </a:ext>
              </a:extLst>
            </p:cNvPr>
            <p:cNvSpPr txBox="1"/>
            <p:nvPr/>
          </p:nvSpPr>
          <p:spPr bwMode="gray">
            <a:xfrm>
              <a:off x="5678617" y="1135617"/>
              <a:ext cx="806256" cy="406265"/>
            </a:xfrm>
            <a:prstGeom prst="rect">
              <a:avLst/>
            </a:prstGeom>
            <a:noFill/>
          </p:spPr>
          <p:txBody>
            <a:bodyPr wrap="square" lIns="0" tIns="0" rIns="0" bIns="0" rtlCol="0" anchor="b">
              <a:spAutoFit/>
            </a:bodyPr>
            <a:lstStyle/>
            <a:p>
              <a:pPr algn="ctr"/>
              <a:r>
                <a:rPr lang="en-US" b="1" kern="0" dirty="0">
                  <a:solidFill>
                    <a:schemeClr val="accent1"/>
                  </a:solidFill>
                  <a:latin typeface="Arial Narrow" panose="020B0606020202030204" pitchFamily="34" charset="0"/>
                  <a:cs typeface="Arial" pitchFamily="34" charset="0"/>
                </a:rPr>
                <a:t>02</a:t>
              </a:r>
            </a:p>
          </p:txBody>
        </p:sp>
        <p:sp>
          <p:nvSpPr>
            <p:cNvPr id="42" name="TextBox 41">
              <a:extLst>
                <a:ext uri="{FF2B5EF4-FFF2-40B4-BE49-F238E27FC236}">
                  <a16:creationId xmlns:a16="http://schemas.microsoft.com/office/drawing/2014/main" id="{F9177609-1397-4DD4-8C02-2D46516F455D}"/>
                </a:ext>
              </a:extLst>
            </p:cNvPr>
            <p:cNvSpPr txBox="1"/>
            <p:nvPr/>
          </p:nvSpPr>
          <p:spPr bwMode="gray">
            <a:xfrm>
              <a:off x="7689889"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4"/>
                </a:rPr>
                <a:t>$skip</a:t>
              </a:r>
              <a:endParaRPr lang="en-US" kern="0" dirty="0">
                <a:latin typeface="Arial" pitchFamily="34" charset="0"/>
                <a:cs typeface="Arial" pitchFamily="34" charset="0"/>
              </a:endParaRPr>
            </a:p>
          </p:txBody>
        </p:sp>
        <p:sp>
          <p:nvSpPr>
            <p:cNvPr id="43" name="TextBox 42">
              <a:extLst>
                <a:ext uri="{FF2B5EF4-FFF2-40B4-BE49-F238E27FC236}">
                  <a16:creationId xmlns:a16="http://schemas.microsoft.com/office/drawing/2014/main" id="{C495E898-E04E-4FC4-9EA2-3DD2B32D8BB9}"/>
                </a:ext>
              </a:extLst>
            </p:cNvPr>
            <p:cNvSpPr txBox="1"/>
            <p:nvPr/>
          </p:nvSpPr>
          <p:spPr bwMode="gray">
            <a:xfrm>
              <a:off x="7809734" y="2252786"/>
              <a:ext cx="806256" cy="406265"/>
            </a:xfrm>
            <a:prstGeom prst="rect">
              <a:avLst/>
            </a:prstGeom>
            <a:noFill/>
          </p:spPr>
          <p:txBody>
            <a:bodyPr wrap="square" lIns="0" tIns="0" rIns="0" bIns="0" rtlCol="0" anchor="b">
              <a:spAutoFit/>
            </a:bodyPr>
            <a:lstStyle/>
            <a:p>
              <a:pPr algn="ctr"/>
              <a:r>
                <a:rPr lang="en-US" b="1" kern="0" dirty="0">
                  <a:solidFill>
                    <a:schemeClr val="accent2"/>
                  </a:solidFill>
                  <a:latin typeface="Arial Narrow" panose="020B0606020202030204" pitchFamily="34" charset="0"/>
                  <a:cs typeface="Arial" pitchFamily="34" charset="0"/>
                </a:rPr>
                <a:t>03</a:t>
              </a:r>
            </a:p>
          </p:txBody>
        </p:sp>
        <p:sp>
          <p:nvSpPr>
            <p:cNvPr id="44" name="TextBox 43">
              <a:extLst>
                <a:ext uri="{FF2B5EF4-FFF2-40B4-BE49-F238E27FC236}">
                  <a16:creationId xmlns:a16="http://schemas.microsoft.com/office/drawing/2014/main" id="{A76BF893-0DE1-4B4E-88D1-C2C06A40168F}"/>
                </a:ext>
              </a:extLst>
            </p:cNvPr>
            <p:cNvSpPr txBox="1"/>
            <p:nvPr/>
          </p:nvSpPr>
          <p:spPr bwMode="gray">
            <a:xfrm>
              <a:off x="7689889" y="4963984"/>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5"/>
                </a:rPr>
                <a:t>$select</a:t>
              </a:r>
              <a:endParaRPr lang="en-US" kern="0" dirty="0">
                <a:latin typeface="Arial" pitchFamily="34" charset="0"/>
                <a:cs typeface="Arial" pitchFamily="34" charset="0"/>
              </a:endParaRPr>
            </a:p>
          </p:txBody>
        </p:sp>
        <p:sp>
          <p:nvSpPr>
            <p:cNvPr id="45" name="TextBox 44">
              <a:extLst>
                <a:ext uri="{FF2B5EF4-FFF2-40B4-BE49-F238E27FC236}">
                  <a16:creationId xmlns:a16="http://schemas.microsoft.com/office/drawing/2014/main" id="{A5917BE2-FCAF-43CD-A2A7-73D46AC08A38}"/>
                </a:ext>
              </a:extLst>
            </p:cNvPr>
            <p:cNvSpPr txBox="1"/>
            <p:nvPr/>
          </p:nvSpPr>
          <p:spPr bwMode="gray">
            <a:xfrm>
              <a:off x="7809734" y="4490439"/>
              <a:ext cx="806256" cy="406265"/>
            </a:xfrm>
            <a:prstGeom prst="rect">
              <a:avLst/>
            </a:prstGeom>
            <a:noFill/>
          </p:spPr>
          <p:txBody>
            <a:bodyPr wrap="square" lIns="0" tIns="0" rIns="0" bIns="0" rtlCol="0" anchor="b">
              <a:spAutoFit/>
            </a:bodyPr>
            <a:lstStyle/>
            <a:p>
              <a:pPr algn="ctr"/>
              <a:r>
                <a:rPr lang="en-US" b="1" kern="0" dirty="0">
                  <a:solidFill>
                    <a:schemeClr val="accent3"/>
                  </a:solidFill>
                  <a:latin typeface="Arial Narrow" panose="020B0606020202030204" pitchFamily="34" charset="0"/>
                  <a:cs typeface="Arial" pitchFamily="34" charset="0"/>
                </a:rPr>
                <a:t>04</a:t>
              </a:r>
            </a:p>
          </p:txBody>
        </p:sp>
        <p:sp>
          <p:nvSpPr>
            <p:cNvPr id="46" name="TextBox 45">
              <a:extLst>
                <a:ext uri="{FF2B5EF4-FFF2-40B4-BE49-F238E27FC236}">
                  <a16:creationId xmlns:a16="http://schemas.microsoft.com/office/drawing/2014/main" id="{618268AF-4944-4F29-82E5-03B9E4FC9AD8}"/>
                </a:ext>
              </a:extLst>
            </p:cNvPr>
            <p:cNvSpPr txBox="1"/>
            <p:nvPr/>
          </p:nvSpPr>
          <p:spPr bwMode="gray">
            <a:xfrm>
              <a:off x="5558772" y="6123096"/>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6"/>
                </a:rPr>
                <a:t>$filter</a:t>
              </a:r>
              <a:endParaRPr lang="en-US" kern="0" dirty="0">
                <a:latin typeface="Arial" pitchFamily="34" charset="0"/>
                <a:cs typeface="Arial" pitchFamily="34" charset="0"/>
              </a:endParaRPr>
            </a:p>
          </p:txBody>
        </p:sp>
        <p:sp>
          <p:nvSpPr>
            <p:cNvPr id="47" name="TextBox 46">
              <a:extLst>
                <a:ext uri="{FF2B5EF4-FFF2-40B4-BE49-F238E27FC236}">
                  <a16:creationId xmlns:a16="http://schemas.microsoft.com/office/drawing/2014/main" id="{30F7D6EC-8FB4-45EF-BEA8-00A37D0C823B}"/>
                </a:ext>
              </a:extLst>
            </p:cNvPr>
            <p:cNvSpPr txBox="1"/>
            <p:nvPr/>
          </p:nvSpPr>
          <p:spPr bwMode="gray">
            <a:xfrm>
              <a:off x="5678617" y="5628038"/>
              <a:ext cx="806256" cy="406265"/>
            </a:xfrm>
            <a:prstGeom prst="rect">
              <a:avLst/>
            </a:prstGeom>
            <a:noFill/>
          </p:spPr>
          <p:txBody>
            <a:bodyPr wrap="square" lIns="0" tIns="0" rIns="0" bIns="0" rtlCol="0" anchor="b">
              <a:spAutoFit/>
            </a:bodyPr>
            <a:lstStyle/>
            <a:p>
              <a:pPr algn="ctr"/>
              <a:r>
                <a:rPr lang="en-US" b="1" kern="0" dirty="0">
                  <a:solidFill>
                    <a:schemeClr val="accent4"/>
                  </a:solidFill>
                  <a:latin typeface="Arial Narrow" panose="020B0606020202030204" pitchFamily="34" charset="0"/>
                  <a:cs typeface="Arial" pitchFamily="34" charset="0"/>
                </a:rPr>
                <a:t>05</a:t>
              </a:r>
            </a:p>
          </p:txBody>
        </p:sp>
        <p:sp>
          <p:nvSpPr>
            <p:cNvPr id="48" name="TextBox 47">
              <a:extLst>
                <a:ext uri="{FF2B5EF4-FFF2-40B4-BE49-F238E27FC236}">
                  <a16:creationId xmlns:a16="http://schemas.microsoft.com/office/drawing/2014/main" id="{888620D8-B8A5-4150-AE98-A467542F92FF}"/>
                </a:ext>
              </a:extLst>
            </p:cNvPr>
            <p:cNvSpPr txBox="1"/>
            <p:nvPr/>
          </p:nvSpPr>
          <p:spPr bwMode="gray">
            <a:xfrm>
              <a:off x="3531801" y="4870113"/>
              <a:ext cx="1045945" cy="492443"/>
            </a:xfrm>
            <a:prstGeom prst="rect">
              <a:avLst/>
            </a:prstGeom>
            <a:noFill/>
          </p:spPr>
          <p:txBody>
            <a:bodyPr wrap="square" lIns="0" tIns="0" rIns="0" bIns="0" rtlCol="0" anchor="ctr">
              <a:spAutoFit/>
            </a:bodyPr>
            <a:lstStyle/>
            <a:p>
              <a:pPr algn="ctr"/>
              <a:endParaRPr lang="en-US" sz="1400" kern="0" dirty="0">
                <a:latin typeface="Arial" pitchFamily="34" charset="0"/>
                <a:cs typeface="Arial" pitchFamily="34" charset="0"/>
              </a:endParaRPr>
            </a:p>
            <a:p>
              <a:pPr algn="ctr"/>
              <a:endParaRPr lang="en-US" sz="1400" kern="0" dirty="0">
                <a:latin typeface="Arial" pitchFamily="34" charset="0"/>
                <a:cs typeface="Arial" pitchFamily="34" charset="0"/>
              </a:endParaRPr>
            </a:p>
          </p:txBody>
        </p:sp>
        <p:sp>
          <p:nvSpPr>
            <p:cNvPr id="49" name="TextBox 48">
              <a:extLst>
                <a:ext uri="{FF2B5EF4-FFF2-40B4-BE49-F238E27FC236}">
                  <a16:creationId xmlns:a16="http://schemas.microsoft.com/office/drawing/2014/main" id="{3A327483-6D18-4DC9-98B0-ACE7D94C7A90}"/>
                </a:ext>
              </a:extLst>
            </p:cNvPr>
            <p:cNvSpPr txBox="1"/>
            <p:nvPr/>
          </p:nvSpPr>
          <p:spPr bwMode="gray">
            <a:xfrm>
              <a:off x="3651644" y="4490439"/>
              <a:ext cx="806256" cy="406265"/>
            </a:xfrm>
            <a:prstGeom prst="rect">
              <a:avLst/>
            </a:prstGeom>
            <a:noFill/>
          </p:spPr>
          <p:txBody>
            <a:bodyPr wrap="square" lIns="0" tIns="0" rIns="0" bIns="0" rtlCol="0" anchor="b">
              <a:spAutoFit/>
            </a:bodyPr>
            <a:lstStyle/>
            <a:p>
              <a:pPr algn="ctr"/>
              <a:r>
                <a:rPr lang="en-US" b="1" kern="0" dirty="0">
                  <a:solidFill>
                    <a:schemeClr val="accent5"/>
                  </a:solidFill>
                  <a:latin typeface="Arial Narrow" panose="020B0606020202030204" pitchFamily="34" charset="0"/>
                  <a:cs typeface="Arial" pitchFamily="34" charset="0"/>
                </a:rPr>
                <a:t>06</a:t>
              </a:r>
            </a:p>
          </p:txBody>
        </p:sp>
        <p:sp>
          <p:nvSpPr>
            <p:cNvPr id="50" name="TextBox 49">
              <a:extLst>
                <a:ext uri="{FF2B5EF4-FFF2-40B4-BE49-F238E27FC236}">
                  <a16:creationId xmlns:a16="http://schemas.microsoft.com/office/drawing/2014/main" id="{148D4BEF-03AC-4F1E-893D-91031D565154}"/>
                </a:ext>
              </a:extLst>
            </p:cNvPr>
            <p:cNvSpPr txBox="1"/>
            <p:nvPr/>
          </p:nvSpPr>
          <p:spPr bwMode="gray">
            <a:xfrm>
              <a:off x="3452990"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7"/>
                </a:rPr>
                <a:t>$format</a:t>
              </a:r>
              <a:endParaRPr lang="en-US" kern="0" dirty="0">
                <a:latin typeface="Arial" pitchFamily="34" charset="0"/>
                <a:cs typeface="Arial" pitchFamily="34" charset="0"/>
              </a:endParaRPr>
            </a:p>
          </p:txBody>
        </p:sp>
        <p:sp>
          <p:nvSpPr>
            <p:cNvPr id="51" name="TextBox 50">
              <a:extLst>
                <a:ext uri="{FF2B5EF4-FFF2-40B4-BE49-F238E27FC236}">
                  <a16:creationId xmlns:a16="http://schemas.microsoft.com/office/drawing/2014/main" id="{990DC990-E6EE-4F25-93AD-15489FDD7126}"/>
                </a:ext>
              </a:extLst>
            </p:cNvPr>
            <p:cNvSpPr txBox="1"/>
            <p:nvPr/>
          </p:nvSpPr>
          <p:spPr bwMode="gray">
            <a:xfrm>
              <a:off x="3572834" y="2252786"/>
              <a:ext cx="806256" cy="406265"/>
            </a:xfrm>
            <a:prstGeom prst="rect">
              <a:avLst/>
            </a:prstGeom>
            <a:noFill/>
          </p:spPr>
          <p:txBody>
            <a:bodyPr wrap="square" lIns="0" tIns="0" rIns="0" bIns="0" rtlCol="0" anchor="b">
              <a:spAutoFit/>
            </a:bodyPr>
            <a:lstStyle/>
            <a:p>
              <a:pPr algn="ctr"/>
              <a:r>
                <a:rPr lang="en-US" b="1" kern="0" dirty="0">
                  <a:solidFill>
                    <a:schemeClr val="accent6"/>
                  </a:solidFill>
                  <a:latin typeface="Arial Narrow" panose="020B0606020202030204" pitchFamily="34" charset="0"/>
                  <a:cs typeface="Arial" pitchFamily="34" charset="0"/>
                </a:rPr>
                <a:t>01</a:t>
              </a:r>
            </a:p>
          </p:txBody>
        </p:sp>
        <p:sp>
          <p:nvSpPr>
            <p:cNvPr id="52" name="Freeform: Shape 51">
              <a:extLst>
                <a:ext uri="{FF2B5EF4-FFF2-40B4-BE49-F238E27FC236}">
                  <a16:creationId xmlns:a16="http://schemas.microsoft.com/office/drawing/2014/main" id="{6FD39C0E-E31C-4159-A907-41F298C0EE0D}"/>
                </a:ext>
              </a:extLst>
            </p:cNvPr>
            <p:cNvSpPr/>
            <p:nvPr/>
          </p:nvSpPr>
          <p:spPr>
            <a:xfrm>
              <a:off x="6934678" y="4371935"/>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53" name="TextBox 52">
              <a:extLst>
                <a:ext uri="{FF2B5EF4-FFF2-40B4-BE49-F238E27FC236}">
                  <a16:creationId xmlns:a16="http://schemas.microsoft.com/office/drawing/2014/main" id="{75544914-AAE8-4260-93FB-372A60A7B2BF}"/>
                </a:ext>
              </a:extLst>
            </p:cNvPr>
            <p:cNvSpPr txBox="1"/>
            <p:nvPr/>
          </p:nvSpPr>
          <p:spPr bwMode="gray">
            <a:xfrm>
              <a:off x="3531801" y="4899846"/>
              <a:ext cx="1005782"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8"/>
                </a:rPr>
                <a:t>$expand</a:t>
              </a:r>
              <a:endParaRPr lang="en-US" kern="0" dirty="0">
                <a:latin typeface="Arial" pitchFamily="34" charset="0"/>
                <a:cs typeface="Arial" pitchFamily="34" charset="0"/>
              </a:endParaRPr>
            </a:p>
          </p:txBody>
        </p:sp>
      </p:grpSp>
      <p:sp>
        <p:nvSpPr>
          <p:cNvPr id="58" name="TextBox 57">
            <a:extLst>
              <a:ext uri="{FF2B5EF4-FFF2-40B4-BE49-F238E27FC236}">
                <a16:creationId xmlns:a16="http://schemas.microsoft.com/office/drawing/2014/main" id="{6A0815BB-F704-4EBE-BC1A-C272C12F411A}"/>
              </a:ext>
            </a:extLst>
          </p:cNvPr>
          <p:cNvSpPr txBox="1"/>
          <p:nvPr/>
        </p:nvSpPr>
        <p:spPr>
          <a:xfrm>
            <a:off x="258633" y="2200861"/>
            <a:ext cx="2762609" cy="646331"/>
          </a:xfrm>
          <a:prstGeom prst="rect">
            <a:avLst/>
          </a:prstGeom>
          <a:noFill/>
        </p:spPr>
        <p:txBody>
          <a:bodyPr wrap="square" rtlCol="0">
            <a:spAutoFit/>
          </a:bodyPr>
          <a:lstStyle/>
          <a:p>
            <a:pPr algn="r"/>
            <a:r>
              <a:rPr lang="en-US" b="0" i="0" dirty="0">
                <a:solidFill>
                  <a:srgbClr val="171717"/>
                </a:solidFill>
                <a:effectLst/>
              </a:rPr>
              <a:t>Returns the results in the specified media format.</a:t>
            </a:r>
            <a:endParaRPr lang="en-IN" dirty="0"/>
          </a:p>
        </p:txBody>
      </p:sp>
      <p:sp>
        <p:nvSpPr>
          <p:cNvPr id="59" name="Rectangle 1">
            <a:extLst>
              <a:ext uri="{FF2B5EF4-FFF2-40B4-BE49-F238E27FC236}">
                <a16:creationId xmlns:a16="http://schemas.microsoft.com/office/drawing/2014/main" id="{241966F8-8E85-45E8-AB6F-3F8E200DF1E9}"/>
              </a:ext>
            </a:extLst>
          </p:cNvPr>
          <p:cNvSpPr>
            <a:spLocks noChangeArrowheads="1"/>
          </p:cNvSpPr>
          <p:nvPr/>
        </p:nvSpPr>
        <p:spPr bwMode="auto">
          <a:xfrm>
            <a:off x="8015360" y="1814487"/>
            <a:ext cx="401587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71717"/>
                </a:solidFill>
                <a:effectLst/>
                <a:latin typeface="+mn-lt"/>
                <a:cs typeface="Segoe UI" panose="020B0502040204020203" pitchFamily="34" charset="0"/>
              </a:rPr>
              <a:t>Indexes into a result set. Also used by some APIs to implement paging and can be used together with </a:t>
            </a:r>
            <a:r>
              <a:rPr kumimoji="0" lang="en-US" altLang="en-US" b="0" i="0" u="none" strike="noStrike" cap="none" normalizeH="0" baseline="0" dirty="0">
                <a:ln>
                  <a:noFill/>
                </a:ln>
                <a:solidFill>
                  <a:srgbClr val="171717"/>
                </a:solidFill>
                <a:effectLst/>
                <a:latin typeface="+mn-lt"/>
              </a:rPr>
              <a:t>$top</a:t>
            </a:r>
            <a:r>
              <a:rPr kumimoji="0" lang="en-US" altLang="en-US" b="0" i="0" u="none" strike="noStrike" cap="none" normalizeH="0" baseline="0" dirty="0">
                <a:ln>
                  <a:noFill/>
                </a:ln>
                <a:solidFill>
                  <a:srgbClr val="171717"/>
                </a:solidFill>
                <a:effectLst/>
                <a:latin typeface="+mn-lt"/>
                <a:cs typeface="Segoe UI" panose="020B0502040204020203" pitchFamily="34" charset="0"/>
              </a:rPr>
              <a:t> to manually page results.</a:t>
            </a:r>
            <a:r>
              <a:rPr kumimoji="0" lang="en-US" altLang="en-US" b="0" i="0" u="none" strike="noStrike" cap="none" normalizeH="0" baseline="0" dirty="0">
                <a:ln>
                  <a:noFill/>
                </a:ln>
                <a:solidFill>
                  <a:schemeClr val="tx1"/>
                </a:solidFill>
                <a:effectLst/>
                <a:latin typeface="+mn-lt"/>
              </a:rPr>
              <a:t> </a:t>
            </a:r>
          </a:p>
        </p:txBody>
      </p:sp>
      <p:sp>
        <p:nvSpPr>
          <p:cNvPr id="60" name="TextBox 59">
            <a:extLst>
              <a:ext uri="{FF2B5EF4-FFF2-40B4-BE49-F238E27FC236}">
                <a16:creationId xmlns:a16="http://schemas.microsoft.com/office/drawing/2014/main" id="{1A9AC68C-46E6-4C80-9EE6-698AD84F5608}"/>
              </a:ext>
            </a:extLst>
          </p:cNvPr>
          <p:cNvSpPr txBox="1"/>
          <p:nvPr/>
        </p:nvSpPr>
        <p:spPr>
          <a:xfrm>
            <a:off x="8139991" y="4315281"/>
            <a:ext cx="2546481" cy="646331"/>
          </a:xfrm>
          <a:prstGeom prst="rect">
            <a:avLst/>
          </a:prstGeom>
          <a:noFill/>
        </p:spPr>
        <p:txBody>
          <a:bodyPr wrap="square" rtlCol="0">
            <a:spAutoFit/>
          </a:bodyPr>
          <a:lstStyle/>
          <a:p>
            <a:r>
              <a:rPr lang="en-IN" b="0" i="0" dirty="0">
                <a:solidFill>
                  <a:srgbClr val="171717"/>
                </a:solidFill>
                <a:effectLst/>
              </a:rPr>
              <a:t>Filters properties  (columns).</a:t>
            </a:r>
            <a:endParaRPr lang="en-IN" dirty="0"/>
          </a:p>
        </p:txBody>
      </p:sp>
      <p:sp>
        <p:nvSpPr>
          <p:cNvPr id="61" name="TextBox 60">
            <a:extLst>
              <a:ext uri="{FF2B5EF4-FFF2-40B4-BE49-F238E27FC236}">
                <a16:creationId xmlns:a16="http://schemas.microsoft.com/office/drawing/2014/main" id="{107052C0-7677-453C-B0A9-53194E8AEB44}"/>
              </a:ext>
            </a:extLst>
          </p:cNvPr>
          <p:cNvSpPr txBox="1"/>
          <p:nvPr/>
        </p:nvSpPr>
        <p:spPr>
          <a:xfrm>
            <a:off x="4572878" y="6127083"/>
            <a:ext cx="3046243" cy="369332"/>
          </a:xfrm>
          <a:prstGeom prst="rect">
            <a:avLst/>
          </a:prstGeom>
          <a:noFill/>
        </p:spPr>
        <p:txBody>
          <a:bodyPr wrap="square" rtlCol="0">
            <a:spAutoFit/>
          </a:bodyPr>
          <a:lstStyle/>
          <a:p>
            <a:r>
              <a:rPr lang="en-IN"/>
              <a:t>Filters results (rows).</a:t>
            </a:r>
            <a:endParaRPr lang="en-IN" dirty="0"/>
          </a:p>
        </p:txBody>
      </p:sp>
      <p:sp>
        <p:nvSpPr>
          <p:cNvPr id="62" name="TextBox 61">
            <a:extLst>
              <a:ext uri="{FF2B5EF4-FFF2-40B4-BE49-F238E27FC236}">
                <a16:creationId xmlns:a16="http://schemas.microsoft.com/office/drawing/2014/main" id="{C6A6934A-2212-4382-A7F2-3E413A3B13B4}"/>
              </a:ext>
            </a:extLst>
          </p:cNvPr>
          <p:cNvSpPr txBox="1"/>
          <p:nvPr/>
        </p:nvSpPr>
        <p:spPr>
          <a:xfrm>
            <a:off x="758713" y="4422381"/>
            <a:ext cx="2299241" cy="646331"/>
          </a:xfrm>
          <a:prstGeom prst="rect">
            <a:avLst/>
          </a:prstGeom>
          <a:noFill/>
        </p:spPr>
        <p:txBody>
          <a:bodyPr wrap="square" rtlCol="0">
            <a:spAutoFit/>
          </a:bodyPr>
          <a:lstStyle/>
          <a:p>
            <a:pPr algn="r"/>
            <a:r>
              <a:rPr lang="en-IN" b="0" i="0" dirty="0">
                <a:solidFill>
                  <a:srgbClr val="171717"/>
                </a:solidFill>
                <a:effectLst/>
              </a:rPr>
              <a:t>Retrieves related resources.</a:t>
            </a:r>
            <a:endParaRPr lang="en-IN" dirty="0"/>
          </a:p>
        </p:txBody>
      </p:sp>
      <p:sp>
        <p:nvSpPr>
          <p:cNvPr id="63" name="TextBox 62">
            <a:extLst>
              <a:ext uri="{FF2B5EF4-FFF2-40B4-BE49-F238E27FC236}">
                <a16:creationId xmlns:a16="http://schemas.microsoft.com/office/drawing/2014/main" id="{6D0BEAC8-828E-483E-A624-78F069435AC9}"/>
              </a:ext>
            </a:extLst>
          </p:cNvPr>
          <p:cNvSpPr txBox="1"/>
          <p:nvPr/>
        </p:nvSpPr>
        <p:spPr>
          <a:xfrm>
            <a:off x="5821255" y="752477"/>
            <a:ext cx="3655843" cy="369332"/>
          </a:xfrm>
          <a:prstGeom prst="rect">
            <a:avLst/>
          </a:prstGeom>
          <a:noFill/>
        </p:spPr>
        <p:txBody>
          <a:bodyPr wrap="square" rtlCol="0">
            <a:spAutoFit/>
          </a:bodyPr>
          <a:lstStyle/>
          <a:p>
            <a:r>
              <a:rPr lang="en-US" b="0" i="0" dirty="0">
                <a:solidFill>
                  <a:srgbClr val="171717"/>
                </a:solidFill>
                <a:effectLst/>
              </a:rPr>
              <a:t>Sets the page size of results.</a:t>
            </a:r>
            <a:endParaRPr lang="en-IN" dirty="0"/>
          </a:p>
        </p:txBody>
      </p:sp>
    </p:spTree>
    <p:extLst>
      <p:ext uri="{BB962C8B-B14F-4D97-AF65-F5344CB8AC3E}">
        <p14:creationId xmlns:p14="http://schemas.microsoft.com/office/powerpoint/2010/main" val="992444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126"/>
            <a:r>
              <a:rPr lang="en-US" sz="3600" dirty="0">
                <a:solidFill>
                  <a:prstClr val="black"/>
                </a:solidFill>
                <a:latin typeface="Cooper Black" panose="0208090404030B020404" pitchFamily="18" charset="0"/>
              </a:rPr>
              <a:t>GET operations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907130"/>
          </a:xfrm>
          <a:prstGeom prst="rect">
            <a:avLst/>
          </a:prstGeom>
          <a:noFill/>
        </p:spPr>
        <p:txBody>
          <a:bodyPr wrap="square" rtlCol="0">
            <a:spAutoFit/>
          </a:bodyPr>
          <a:lstStyle/>
          <a:p>
            <a:pPr defTabSz="914126"/>
            <a:r>
              <a:rPr lang="en-US" sz="1799" dirty="0">
                <a:solidFill>
                  <a:prstClr val="black"/>
                </a:solidFill>
                <a:latin typeface="Calibri"/>
              </a:rPr>
              <a:t>Read All the data from Products (SELECT * FROM </a:t>
            </a:r>
            <a:r>
              <a:rPr lang="en-US" sz="1799" dirty="0" err="1">
                <a:solidFill>
                  <a:prstClr val="black"/>
                </a:solidFill>
                <a:latin typeface="Calibri"/>
              </a:rPr>
              <a:t>dbtab</a:t>
            </a:r>
            <a:r>
              <a:rPr lang="en-US" sz="1799" dirty="0">
                <a:solidFill>
                  <a:prstClr val="black"/>
                </a:solidFill>
                <a:latin typeface="Calibri"/>
              </a:rPr>
              <a:t>)</a:t>
            </a:r>
          </a:p>
          <a:p>
            <a:pPr defTabSz="914126"/>
            <a:r>
              <a:rPr lang="en-US" sz="1799" dirty="0">
                <a:solidFill>
                  <a:prstClr val="black"/>
                </a:solidFill>
                <a:latin typeface="Calibri"/>
                <a:hlinkClick r:id="rId3"/>
              </a:rPr>
              <a:t>https://services.odata.org/V3/Northwind/Northwind.svc/Products?$format=json</a:t>
            </a:r>
            <a:endParaRPr lang="en-US" sz="1799" dirty="0">
              <a:solidFill>
                <a:prstClr val="black"/>
              </a:solidFill>
              <a:latin typeface="Calibri"/>
            </a:endParaRPr>
          </a:p>
          <a:p>
            <a:pPr defTabSz="914126"/>
            <a:r>
              <a:rPr lang="en-US" sz="1799" dirty="0">
                <a:solidFill>
                  <a:prstClr val="black"/>
                </a:solidFill>
                <a:latin typeface="Calibri"/>
              </a:rPr>
              <a:t>Read few properties of entity (SELECT col1, col2 FROM dbtab)</a:t>
            </a:r>
          </a:p>
          <a:p>
            <a:pPr defTabSz="914126"/>
            <a:r>
              <a:rPr lang="en-US" sz="1799" dirty="0">
                <a:solidFill>
                  <a:prstClr val="black"/>
                </a:solidFill>
                <a:latin typeface="Calibri"/>
                <a:hlinkClick r:id="rId4"/>
              </a:rPr>
              <a:t>https://services.odata.org/V3/Northwind/Northwind.svc/Products?$format=json&amp;$select=ProductID,SupplierID</a:t>
            </a:r>
            <a:endParaRPr lang="en-US" sz="1799" dirty="0">
              <a:solidFill>
                <a:prstClr val="black"/>
              </a:solidFill>
              <a:latin typeface="Calibri"/>
            </a:endParaRPr>
          </a:p>
          <a:p>
            <a:pPr defTabSz="914126"/>
            <a:r>
              <a:rPr lang="en-US" sz="1799" dirty="0">
                <a:solidFill>
                  <a:prstClr val="black"/>
                </a:solidFill>
                <a:latin typeface="Calibri"/>
              </a:rPr>
              <a:t>Read Top Records (Pagination SELECT * UP TO ROWS n ..)</a:t>
            </a:r>
          </a:p>
          <a:p>
            <a:pPr defTabSz="914126"/>
            <a:r>
              <a:rPr lang="en-US" sz="1799" dirty="0">
                <a:solidFill>
                  <a:prstClr val="black"/>
                </a:solidFill>
                <a:latin typeface="Calibri"/>
                <a:hlinkClick r:id="rId5"/>
              </a:rPr>
              <a:t>https://services.odata.org/V3/Northwind/Northwind.svc/Products?$format=json&amp;$top=3&amp;$skip=10</a:t>
            </a:r>
            <a:endParaRPr lang="en-US" sz="1799" dirty="0">
              <a:solidFill>
                <a:prstClr val="black"/>
              </a:solidFill>
              <a:latin typeface="Calibri"/>
            </a:endParaRPr>
          </a:p>
          <a:p>
            <a:pPr defTabSz="914126"/>
            <a:r>
              <a:rPr lang="en-US" sz="1799" dirty="0">
                <a:solidFill>
                  <a:prstClr val="black"/>
                </a:solidFill>
                <a:latin typeface="Calibri"/>
              </a:rPr>
              <a:t>Read data by filtering (SELECT * FROM dbtab WHERE condition)</a:t>
            </a:r>
          </a:p>
          <a:p>
            <a:pPr defTabSz="914126"/>
            <a:r>
              <a:rPr lang="en-US" sz="1799" dirty="0">
                <a:solidFill>
                  <a:prstClr val="black"/>
                </a:solidFill>
                <a:latin typeface="Calibri"/>
                <a:hlinkClick r:id="rId6"/>
              </a:rPr>
              <a:t>https://services.odata.org/V3/Northwind/Northwind.svc/Products?$format=json&amp;$filter=SupplierID%20eq%203</a:t>
            </a:r>
            <a:endParaRPr lang="en-US" sz="1799" dirty="0">
              <a:solidFill>
                <a:prstClr val="black"/>
              </a:solidFill>
              <a:latin typeface="Calibri"/>
            </a:endParaRPr>
          </a:p>
          <a:p>
            <a:pPr defTabSz="914126"/>
            <a:r>
              <a:rPr lang="en-US" sz="1799" dirty="0">
                <a:solidFill>
                  <a:prstClr val="black"/>
                </a:solidFill>
                <a:latin typeface="Calibri"/>
              </a:rPr>
              <a:t>SELECT * FROM dbtab WHERE col LIKE ‘%pattern%’</a:t>
            </a:r>
          </a:p>
          <a:p>
            <a:pPr defTabSz="914126"/>
            <a:r>
              <a:rPr lang="en-US" sz="1799" dirty="0">
                <a:solidFill>
                  <a:prstClr val="black"/>
                </a:solidFill>
                <a:latin typeface="Calibri"/>
                <a:hlinkClick r:id="rId7"/>
              </a:rPr>
              <a:t>https://services.odata.org/V3/Northwind/Northwind.svc/Products?$format=json&amp;$filter=substringof(%27Cola%27,ProductName)%20eq%20true</a:t>
            </a:r>
            <a:endParaRPr lang="en-US" sz="1799" dirty="0">
              <a:solidFill>
                <a:prstClr val="black"/>
              </a:solidFill>
              <a:latin typeface="Calibri"/>
            </a:endParaRPr>
          </a:p>
          <a:p>
            <a:pPr defTabSz="914126"/>
            <a:r>
              <a:rPr lang="en-US" sz="1799" dirty="0">
                <a:solidFill>
                  <a:prstClr val="black"/>
                </a:solidFill>
                <a:latin typeface="Calibri"/>
              </a:rPr>
              <a:t>Reading count of the records (SELECT COUNT(*) FROM dbtab)</a:t>
            </a:r>
          </a:p>
          <a:p>
            <a:pPr defTabSz="914126"/>
            <a:r>
              <a:rPr lang="en-US" sz="1799" dirty="0">
                <a:solidFill>
                  <a:prstClr val="black"/>
                </a:solidFill>
                <a:latin typeface="Calibri"/>
                <a:hlinkClick r:id="rId8"/>
              </a:rPr>
              <a:t>https://services.odata.org/V3/Northwind/Northwind.svc/Products/$count</a:t>
            </a:r>
            <a:endParaRPr lang="en-US" sz="1799" dirty="0">
              <a:solidFill>
                <a:prstClr val="black"/>
              </a:solidFill>
              <a:latin typeface="Calibri"/>
            </a:endParaRPr>
          </a:p>
          <a:p>
            <a:pPr defTabSz="914126"/>
            <a:r>
              <a:rPr lang="en-US" sz="1799" dirty="0">
                <a:solidFill>
                  <a:prstClr val="black"/>
                </a:solidFill>
                <a:latin typeface="Calibri"/>
              </a:rPr>
              <a:t>Reading Single record by its key (SELECT SINGLE * FROM edbtab WHERE pkey = ‘key’)</a:t>
            </a:r>
          </a:p>
          <a:p>
            <a:pPr defTabSz="914126"/>
            <a:r>
              <a:rPr lang="en-US" sz="1799" dirty="0">
                <a:solidFill>
                  <a:prstClr val="black"/>
                </a:solidFill>
                <a:latin typeface="Calibri"/>
                <a:hlinkClick r:id="rId9"/>
              </a:rPr>
              <a:t>https://services.odata.org/V3/Northwind/Northwind.svc/Products(11)?$format=json</a:t>
            </a:r>
            <a:endParaRPr lang="en-US" sz="1799" dirty="0">
              <a:solidFill>
                <a:prstClr val="black"/>
              </a:solidFill>
              <a:latin typeface="Calibri"/>
            </a:endParaRPr>
          </a:p>
          <a:p>
            <a:pPr defTabSz="914126"/>
            <a:r>
              <a:rPr lang="en-US" sz="1799" dirty="0">
                <a:solidFill>
                  <a:prstClr val="black"/>
                </a:solidFill>
                <a:latin typeface="Calibri"/>
              </a:rPr>
              <a:t>Join and read data together (SELECT * FROM tab1 INNER JOIN tab2 ON </a:t>
            </a:r>
            <a:r>
              <a:rPr lang="en-US" sz="1799" dirty="0" err="1">
                <a:solidFill>
                  <a:prstClr val="black"/>
                </a:solidFill>
                <a:latin typeface="Calibri"/>
              </a:rPr>
              <a:t>cond</a:t>
            </a:r>
            <a:r>
              <a:rPr lang="en-US" sz="1799" dirty="0">
                <a:solidFill>
                  <a:prstClr val="black"/>
                </a:solidFill>
                <a:latin typeface="Calibri"/>
              </a:rPr>
              <a:t>)</a:t>
            </a:r>
          </a:p>
          <a:p>
            <a:pPr defTabSz="914126"/>
            <a:r>
              <a:rPr lang="en-US" sz="1799" dirty="0">
                <a:solidFill>
                  <a:prstClr val="black"/>
                </a:solidFill>
                <a:latin typeface="Calibri"/>
                <a:hlinkClick r:id="rId10"/>
              </a:rPr>
              <a:t>https://services.odata.org/V3/Northwind/Northwind.svc/Products(11)?$format=json&amp;$expand=Supplier,Category</a:t>
            </a:r>
            <a:endParaRPr lang="en-US" sz="1799" dirty="0">
              <a:solidFill>
                <a:prstClr val="black"/>
              </a:solidFill>
              <a:latin typeface="Calibri"/>
            </a:endParaRPr>
          </a:p>
          <a:p>
            <a:endParaRPr lang="en-US" dirty="0"/>
          </a:p>
          <a:p>
            <a:r>
              <a:rPr lang="en-US" b="1" dirty="0"/>
              <a:t>Association</a:t>
            </a:r>
            <a:r>
              <a:rPr lang="en-US" dirty="0"/>
              <a:t> : It’s the relation between multiple Data , it is similar as foreign key relation in DB world </a:t>
            </a:r>
          </a:p>
          <a:p>
            <a:r>
              <a:rPr lang="en-US" dirty="0"/>
              <a:t>When we create association system will create the navigation property which we can use as a pointer to load the dependent data.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282042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 Get Operations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buFont typeface="Arial" panose="020B0604020202020204" pitchFamily="34" charset="0"/>
              <a:buChar char="•"/>
            </a:pPr>
            <a:r>
              <a:rPr lang="en-US" dirty="0"/>
              <a:t>Practice all the get operations in the previous slide by your own on the </a:t>
            </a:r>
            <a:r>
              <a:rPr lang="en-US" dirty="0" err="1"/>
              <a:t>northwind</a:t>
            </a:r>
            <a:r>
              <a:rPr lang="en-US" dirty="0"/>
              <a:t> service </a:t>
            </a:r>
            <a:r>
              <a:rPr lang="en-US" dirty="0" err="1"/>
              <a:t>url</a:t>
            </a:r>
            <a:r>
              <a:rPr lang="en-US" dirty="0"/>
              <a:t>.</a:t>
            </a:r>
          </a:p>
          <a:p>
            <a:r>
              <a:rPr lang="en-US" dirty="0"/>
              <a:t>  </a:t>
            </a:r>
          </a:p>
          <a:p>
            <a:r>
              <a:rPr lang="en-US" dirty="0"/>
              <a:t>Links were given in the previous slide.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5AAC8B3-2D64-48E8-BFE2-D325F3543CBC}"/>
              </a:ext>
            </a:extLst>
          </p:cNvPr>
          <p:cNvPicPr>
            <a:picLocks noChangeAspect="1"/>
          </p:cNvPicPr>
          <p:nvPr/>
        </p:nvPicPr>
        <p:blipFill>
          <a:blip r:embed="rId3"/>
          <a:stretch>
            <a:fillRect/>
          </a:stretch>
        </p:blipFill>
        <p:spPr>
          <a:xfrm>
            <a:off x="7073103" y="2950717"/>
            <a:ext cx="3741744" cy="2956816"/>
          </a:xfrm>
          <a:prstGeom prst="rect">
            <a:avLst/>
          </a:prstGeom>
        </p:spPr>
      </p:pic>
      <p:pic>
        <p:nvPicPr>
          <p:cNvPr id="6" name="Picture 5">
            <a:extLst>
              <a:ext uri="{FF2B5EF4-FFF2-40B4-BE49-F238E27FC236}">
                <a16:creationId xmlns:a16="http://schemas.microsoft.com/office/drawing/2014/main" id="{C788FD0B-830C-41FB-9DAA-02FD55DF56E3}"/>
              </a:ext>
            </a:extLst>
          </p:cNvPr>
          <p:cNvPicPr>
            <a:picLocks noChangeAspect="1"/>
          </p:cNvPicPr>
          <p:nvPr/>
        </p:nvPicPr>
        <p:blipFill>
          <a:blip r:embed="rId4"/>
          <a:stretch>
            <a:fillRect/>
          </a:stretch>
        </p:blipFill>
        <p:spPr>
          <a:xfrm>
            <a:off x="7073103" y="2136052"/>
            <a:ext cx="3642676" cy="381033"/>
          </a:xfrm>
          <a:prstGeom prst="rect">
            <a:avLst/>
          </a:prstGeom>
        </p:spPr>
      </p:pic>
    </p:spTree>
    <p:extLst>
      <p:ext uri="{BB962C8B-B14F-4D97-AF65-F5344CB8AC3E}">
        <p14:creationId xmlns:p14="http://schemas.microsoft.com/office/powerpoint/2010/main" val="3886489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SAP Deployment Options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26CBFF5A-BFF9-40F6-8B78-E25A23E6A7A9}"/>
              </a:ext>
            </a:extLst>
          </p:cNvPr>
          <p:cNvPicPr>
            <a:picLocks noChangeAspect="1"/>
          </p:cNvPicPr>
          <p:nvPr/>
        </p:nvPicPr>
        <p:blipFill>
          <a:blip r:embed="rId3"/>
          <a:stretch>
            <a:fillRect/>
          </a:stretch>
        </p:blipFill>
        <p:spPr>
          <a:xfrm>
            <a:off x="563371" y="1832289"/>
            <a:ext cx="4506205" cy="3753851"/>
          </a:xfrm>
          <a:prstGeom prst="rect">
            <a:avLst/>
          </a:prstGeom>
        </p:spPr>
      </p:pic>
      <p:sp>
        <p:nvSpPr>
          <p:cNvPr id="3" name="TextBox 2">
            <a:extLst>
              <a:ext uri="{FF2B5EF4-FFF2-40B4-BE49-F238E27FC236}">
                <a16:creationId xmlns:a16="http://schemas.microsoft.com/office/drawing/2014/main" id="{2D503CAA-053F-4458-B011-89A5E21484C2}"/>
              </a:ext>
            </a:extLst>
          </p:cNvPr>
          <p:cNvSpPr txBox="1"/>
          <p:nvPr/>
        </p:nvSpPr>
        <p:spPr>
          <a:xfrm>
            <a:off x="76200" y="1087194"/>
            <a:ext cx="4257675" cy="369332"/>
          </a:xfrm>
          <a:prstGeom prst="rect">
            <a:avLst/>
          </a:prstGeom>
          <a:noFill/>
        </p:spPr>
        <p:txBody>
          <a:bodyPr wrap="square" rtlCol="0">
            <a:spAutoFit/>
          </a:bodyPr>
          <a:lstStyle/>
          <a:p>
            <a:pPr algn="ctr"/>
            <a:r>
              <a:rPr lang="en-US" b="1" u="sng" dirty="0"/>
              <a:t>Central HUB Scenario</a:t>
            </a:r>
          </a:p>
        </p:txBody>
      </p:sp>
      <p:sp>
        <p:nvSpPr>
          <p:cNvPr id="4" name="TextBox 3">
            <a:extLst>
              <a:ext uri="{FF2B5EF4-FFF2-40B4-BE49-F238E27FC236}">
                <a16:creationId xmlns:a16="http://schemas.microsoft.com/office/drawing/2014/main" id="{800C0623-6419-4857-B60C-D181E329B32C}"/>
              </a:ext>
            </a:extLst>
          </p:cNvPr>
          <p:cNvSpPr txBox="1"/>
          <p:nvPr/>
        </p:nvSpPr>
        <p:spPr>
          <a:xfrm>
            <a:off x="7391400" y="1171575"/>
            <a:ext cx="3114675" cy="369332"/>
          </a:xfrm>
          <a:prstGeom prst="rect">
            <a:avLst/>
          </a:prstGeom>
          <a:noFill/>
        </p:spPr>
        <p:txBody>
          <a:bodyPr wrap="square" rtlCol="0">
            <a:spAutoFit/>
          </a:bodyPr>
          <a:lstStyle/>
          <a:p>
            <a:pPr algn="ctr"/>
            <a:r>
              <a:rPr lang="en-US" b="1" u="sng" dirty="0"/>
              <a:t>Embedded system</a:t>
            </a:r>
          </a:p>
        </p:txBody>
      </p:sp>
      <p:sp>
        <p:nvSpPr>
          <p:cNvPr id="7" name="Right Brace 6">
            <a:extLst>
              <a:ext uri="{FF2B5EF4-FFF2-40B4-BE49-F238E27FC236}">
                <a16:creationId xmlns:a16="http://schemas.microsoft.com/office/drawing/2014/main" id="{C9565FEB-3FF0-45F8-BD0B-8F85CCB50CF2}"/>
              </a:ext>
            </a:extLst>
          </p:cNvPr>
          <p:cNvSpPr/>
          <p:nvPr/>
        </p:nvSpPr>
        <p:spPr>
          <a:xfrm>
            <a:off x="5181600" y="2686050"/>
            <a:ext cx="600075" cy="2143125"/>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1C3FB9A2-C128-4E87-B1E3-35473DE1E483}"/>
              </a:ext>
            </a:extLst>
          </p:cNvPr>
          <p:cNvCxnSpPr>
            <a:cxnSpLocks/>
            <a:stCxn id="7" idx="1"/>
          </p:cNvCxnSpPr>
          <p:nvPr/>
        </p:nvCxnSpPr>
        <p:spPr>
          <a:xfrm>
            <a:off x="5781675" y="3757613"/>
            <a:ext cx="1340751"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2" name="Rectangle 11">
            <a:extLst>
              <a:ext uri="{FF2B5EF4-FFF2-40B4-BE49-F238E27FC236}">
                <a16:creationId xmlns:a16="http://schemas.microsoft.com/office/drawing/2014/main" id="{E8616FD1-9EB1-4E2B-B601-D2D17C54650A}"/>
              </a:ext>
            </a:extLst>
          </p:cNvPr>
          <p:cNvSpPr/>
          <p:nvPr/>
        </p:nvSpPr>
        <p:spPr>
          <a:xfrm>
            <a:off x="7515226" y="2762246"/>
            <a:ext cx="3448050" cy="214312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SAP Fiori Frontend Server, GW_FND, Standard Fiori Apps</a:t>
            </a:r>
          </a:p>
          <a:p>
            <a:pPr algn="ctr"/>
            <a:endParaRPr lang="en-US" dirty="0">
              <a:ln w="0"/>
              <a:solidFill>
                <a:schemeClr val="tx1"/>
              </a:solidFill>
              <a:effectLst>
                <a:outerShdw blurRad="38100" dist="19050" dir="2700000" algn="tl" rotWithShape="0">
                  <a:schemeClr val="dk1">
                    <a:alpha val="40000"/>
                  </a:schemeClr>
                </a:outerShdw>
              </a:effectLst>
            </a:endParaRPr>
          </a:p>
          <a:p>
            <a:pPr algn="ctr"/>
            <a:r>
              <a:rPr lang="en-US" dirty="0">
                <a:ln w="0"/>
                <a:solidFill>
                  <a:schemeClr val="tx1"/>
                </a:solidFill>
                <a:effectLst>
                  <a:outerShdw blurRad="38100" dist="19050" dir="2700000" algn="tl" rotWithShape="0">
                    <a:schemeClr val="dk1">
                      <a:alpha val="40000"/>
                    </a:schemeClr>
                  </a:outerShdw>
                </a:effectLst>
              </a:rPr>
              <a:t>Existing ECC/ERP </a:t>
            </a:r>
          </a:p>
          <a:p>
            <a:pPr algn="ctr"/>
            <a:r>
              <a:rPr lang="en-US" dirty="0">
                <a:ln w="0"/>
                <a:solidFill>
                  <a:schemeClr val="tx1"/>
                </a:solidFill>
                <a:effectLst>
                  <a:outerShdw blurRad="38100" dist="19050" dir="2700000" algn="tl" rotWithShape="0">
                    <a:schemeClr val="dk1">
                      <a:alpha val="40000"/>
                    </a:schemeClr>
                  </a:outerShdw>
                </a:effectLst>
              </a:rPr>
              <a:t>SAP Fiori backend System</a:t>
            </a:r>
          </a:p>
          <a:p>
            <a:pPr algn="ctr"/>
            <a:r>
              <a:rPr lang="en-US" dirty="0">
                <a:ln w="0"/>
                <a:solidFill>
                  <a:schemeClr val="tx1"/>
                </a:solidFill>
                <a:effectLst>
                  <a:outerShdw blurRad="38100" dist="19050" dir="2700000" algn="tl" rotWithShape="0">
                    <a:schemeClr val="dk1">
                      <a:alpha val="40000"/>
                    </a:schemeClr>
                  </a:outerShdw>
                </a:effectLst>
              </a:rPr>
              <a:t>FM , Classes, existing Function</a:t>
            </a:r>
            <a:endParaRPr lang="en-US" dirty="0"/>
          </a:p>
        </p:txBody>
      </p:sp>
      <p:sp>
        <p:nvSpPr>
          <p:cNvPr id="13" name="Rectangle 12">
            <a:extLst>
              <a:ext uri="{FF2B5EF4-FFF2-40B4-BE49-F238E27FC236}">
                <a16:creationId xmlns:a16="http://schemas.microsoft.com/office/drawing/2014/main" id="{205293E3-CF6F-41D7-931A-00539DF3BA60}"/>
              </a:ext>
            </a:extLst>
          </p:cNvPr>
          <p:cNvSpPr/>
          <p:nvPr/>
        </p:nvSpPr>
        <p:spPr>
          <a:xfrm>
            <a:off x="8286750" y="1658283"/>
            <a:ext cx="1419225" cy="6842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Browser</a:t>
            </a:r>
          </a:p>
          <a:p>
            <a:pPr algn="ctr"/>
            <a:r>
              <a:rPr lang="en-US" dirty="0"/>
              <a:t>Fiori</a:t>
            </a:r>
          </a:p>
        </p:txBody>
      </p:sp>
      <p:sp>
        <p:nvSpPr>
          <p:cNvPr id="14" name="Flowchart: Magnetic Disk 13">
            <a:extLst>
              <a:ext uri="{FF2B5EF4-FFF2-40B4-BE49-F238E27FC236}">
                <a16:creationId xmlns:a16="http://schemas.microsoft.com/office/drawing/2014/main" id="{B854216E-BBB1-47AB-8FF4-3C4F053965BE}"/>
              </a:ext>
            </a:extLst>
          </p:cNvPr>
          <p:cNvSpPr/>
          <p:nvPr/>
        </p:nvSpPr>
        <p:spPr>
          <a:xfrm>
            <a:off x="8705850" y="5334000"/>
            <a:ext cx="914400" cy="523875"/>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DB</a:t>
            </a:r>
          </a:p>
        </p:txBody>
      </p:sp>
      <p:cxnSp>
        <p:nvCxnSpPr>
          <p:cNvPr id="18" name="Straight Arrow Connector 17">
            <a:extLst>
              <a:ext uri="{FF2B5EF4-FFF2-40B4-BE49-F238E27FC236}">
                <a16:creationId xmlns:a16="http://schemas.microsoft.com/office/drawing/2014/main" id="{22563165-2E52-4F59-909B-E7D47769355C}"/>
              </a:ext>
            </a:extLst>
          </p:cNvPr>
          <p:cNvCxnSpPr>
            <a:endCxn id="12" idx="0"/>
          </p:cNvCxnSpPr>
          <p:nvPr/>
        </p:nvCxnSpPr>
        <p:spPr>
          <a:xfrm>
            <a:off x="9239251" y="2342577"/>
            <a:ext cx="0" cy="4196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CBF1517-0E85-4A1E-936E-93D6C48F700F}"/>
              </a:ext>
            </a:extLst>
          </p:cNvPr>
          <p:cNvCxnSpPr/>
          <p:nvPr/>
        </p:nvCxnSpPr>
        <p:spPr>
          <a:xfrm>
            <a:off x="9134476" y="4914331"/>
            <a:ext cx="0" cy="4196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9449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TotalTime>
  <Words>2339</Words>
  <Application>Microsoft Office PowerPoint</Application>
  <PresentationFormat>Widescreen</PresentationFormat>
  <Paragraphs>276</Paragraphs>
  <Slides>30</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Arial Narrow</vt:lpstr>
      <vt:lpstr>Calibri</vt:lpstr>
      <vt:lpstr>Calibri Light</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Anubhav Oberoy</cp:lastModifiedBy>
  <cp:revision>13</cp:revision>
  <dcterms:created xsi:type="dcterms:W3CDTF">2023-08-10T16:09:42Z</dcterms:created>
  <dcterms:modified xsi:type="dcterms:W3CDTF">2024-10-24T10:32:44Z</dcterms:modified>
</cp:coreProperties>
</file>